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mp4" ContentType="video/mp4"/>
  <Default Extension="emf" ContentType="image/x-emf"/>
  <Default Extension="xlsx" ContentType="application/vnd.openxmlformats-officedocument.spreadsheetml.sheet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5"/>
  </p:notesMasterIdLst>
  <p:sldIdLst>
    <p:sldId id="256" r:id="rId2"/>
    <p:sldId id="276" r:id="rId3"/>
    <p:sldId id="257" r:id="rId4"/>
    <p:sldId id="258" r:id="rId5"/>
    <p:sldId id="259" r:id="rId6"/>
    <p:sldId id="260" r:id="rId7"/>
    <p:sldId id="277" r:id="rId8"/>
    <p:sldId id="261" r:id="rId9"/>
    <p:sldId id="267" r:id="rId10"/>
    <p:sldId id="266" r:id="rId11"/>
    <p:sldId id="262" r:id="rId12"/>
    <p:sldId id="268" r:id="rId13"/>
    <p:sldId id="263" r:id="rId14"/>
    <p:sldId id="264" r:id="rId15"/>
    <p:sldId id="269" r:id="rId16"/>
    <p:sldId id="270" r:id="rId17"/>
    <p:sldId id="271" r:id="rId18"/>
    <p:sldId id="272" r:id="rId19"/>
    <p:sldId id="275" r:id="rId20"/>
    <p:sldId id="278" r:id="rId21"/>
    <p:sldId id="279" r:id="rId22"/>
    <p:sldId id="280" r:id="rId23"/>
    <p:sldId id="265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743"/>
    <p:restoredTop sz="94643"/>
  </p:normalViewPr>
  <p:slideViewPr>
    <p:cSldViewPr snapToGrid="0" snapToObjects="1">
      <p:cViewPr>
        <p:scale>
          <a:sx n="91" d="100"/>
          <a:sy n="91" d="100"/>
        </p:scale>
        <p:origin x="52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400" dirty="0" smtClean="0"/>
              <a:t>Generalization</a:t>
            </a:r>
            <a:r>
              <a:rPr lang="en-US" sz="2400" baseline="0" dirty="0" smtClean="0"/>
              <a:t> to large instances</a:t>
            </a:r>
            <a:endParaRPr lang="en-US" sz="2400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50-100</c:v>
                </c:pt>
              </c:strCache>
            </c:strRef>
          </c:tx>
          <c:spPr>
            <a:ln w="5080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Sheet1!$A$2:$A$8</c:f>
              <c:strCache>
                <c:ptCount val="7"/>
                <c:pt idx="0">
                  <c:v>50-100</c:v>
                </c:pt>
                <c:pt idx="1">
                  <c:v>100-200</c:v>
                </c:pt>
                <c:pt idx="2">
                  <c:v>200-300</c:v>
                </c:pt>
                <c:pt idx="3">
                  <c:v>300-400</c:v>
                </c:pt>
                <c:pt idx="4">
                  <c:v>400-500</c:v>
                </c:pt>
                <c:pt idx="5">
                  <c:v>500-600</c:v>
                </c:pt>
                <c:pt idx="6">
                  <c:v>1000-1200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1.0033</c:v>
                </c:pt>
                <c:pt idx="1">
                  <c:v>1.0041</c:v>
                </c:pt>
                <c:pt idx="2">
                  <c:v>1.0045</c:v>
                </c:pt>
                <c:pt idx="3">
                  <c:v>1.004</c:v>
                </c:pt>
                <c:pt idx="4">
                  <c:v>1.0045</c:v>
                </c:pt>
                <c:pt idx="5">
                  <c:v>1.0048</c:v>
                </c:pt>
                <c:pt idx="6">
                  <c:v>1.0062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100-200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Sheet1!$A$2:$A$8</c:f>
              <c:strCache>
                <c:ptCount val="7"/>
                <c:pt idx="0">
                  <c:v>50-100</c:v>
                </c:pt>
                <c:pt idx="1">
                  <c:v>100-200</c:v>
                </c:pt>
                <c:pt idx="2">
                  <c:v>200-300</c:v>
                </c:pt>
                <c:pt idx="3">
                  <c:v>300-400</c:v>
                </c:pt>
                <c:pt idx="4">
                  <c:v>400-500</c:v>
                </c:pt>
                <c:pt idx="5">
                  <c:v>500-600</c:v>
                </c:pt>
                <c:pt idx="6">
                  <c:v>1000-1200</c:v>
                </c:pt>
              </c:strCache>
            </c:strRef>
          </c:cat>
          <c:val>
            <c:numRef>
              <c:f>Sheet1!$C$2:$C$8</c:f>
              <c:numCache>
                <c:formatCode>General</c:formatCode>
                <c:ptCount val="7"/>
              </c:numCache>
            </c:numRef>
          </c:val>
          <c:smooth val="0"/>
        </c:ser>
        <c:ser>
          <c:idx val="2"/>
          <c:order val="2"/>
          <c:tx>
            <c:strRef>
              <c:f>Sheet1!$D$1</c:f>
              <c:strCache>
                <c:ptCount val="1"/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strRef>
              <c:f>Sheet1!$A$2:$A$8</c:f>
              <c:strCache>
                <c:ptCount val="7"/>
                <c:pt idx="0">
                  <c:v>50-100</c:v>
                </c:pt>
                <c:pt idx="1">
                  <c:v>100-200</c:v>
                </c:pt>
                <c:pt idx="2">
                  <c:v>200-300</c:v>
                </c:pt>
                <c:pt idx="3">
                  <c:v>300-400</c:v>
                </c:pt>
                <c:pt idx="4">
                  <c:v>400-500</c:v>
                </c:pt>
                <c:pt idx="5">
                  <c:v>500-600</c:v>
                </c:pt>
                <c:pt idx="6">
                  <c:v>1000-1200</c:v>
                </c:pt>
              </c:strCache>
            </c:strRef>
          </c:cat>
          <c:val>
            <c:numRef>
              <c:f>Sheet1!$D$2:$D$8</c:f>
              <c:numCache>
                <c:formatCode>General</c:formatCode>
                <c:ptCount val="7"/>
              </c:numCache>
            </c:numRef>
          </c:val>
          <c:smooth val="0"/>
        </c:ser>
        <c:ser>
          <c:idx val="3"/>
          <c:order val="3"/>
          <c:tx>
            <c:strRef>
              <c:f>Sheet1!$A$5</c:f>
              <c:strCache>
                <c:ptCount val="1"/>
                <c:pt idx="0">
                  <c:v>300-400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strRef>
              <c:f>Sheet1!$A$2:$A$8</c:f>
              <c:strCache>
                <c:ptCount val="7"/>
                <c:pt idx="0">
                  <c:v>50-100</c:v>
                </c:pt>
                <c:pt idx="1">
                  <c:v>100-200</c:v>
                </c:pt>
                <c:pt idx="2">
                  <c:v>200-300</c:v>
                </c:pt>
                <c:pt idx="3">
                  <c:v>300-400</c:v>
                </c:pt>
                <c:pt idx="4">
                  <c:v>400-500</c:v>
                </c:pt>
                <c:pt idx="5">
                  <c:v>500-600</c:v>
                </c:pt>
                <c:pt idx="6">
                  <c:v>1000-1200</c:v>
                </c:pt>
              </c:strCache>
            </c:strRef>
          </c:cat>
          <c:val>
            <c:numRef>
              <c:f>Sheet1!$E$2:$E$8</c:f>
              <c:numCache>
                <c:formatCode>General</c:formatCode>
                <c:ptCount val="7"/>
              </c:numCache>
            </c:numRef>
          </c:val>
          <c:smooth val="0"/>
        </c:ser>
        <c:ser>
          <c:idx val="4"/>
          <c:order val="4"/>
          <c:tx>
            <c:strRef>
              <c:f>Sheet1!$A$6</c:f>
              <c:strCache>
                <c:ptCount val="1"/>
                <c:pt idx="0">
                  <c:v>400-500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cat>
            <c:strRef>
              <c:f>Sheet1!$A$2:$A$8</c:f>
              <c:strCache>
                <c:ptCount val="7"/>
                <c:pt idx="0">
                  <c:v>50-100</c:v>
                </c:pt>
                <c:pt idx="1">
                  <c:v>100-200</c:v>
                </c:pt>
                <c:pt idx="2">
                  <c:v>200-300</c:v>
                </c:pt>
                <c:pt idx="3">
                  <c:v>300-400</c:v>
                </c:pt>
                <c:pt idx="4">
                  <c:v>400-500</c:v>
                </c:pt>
                <c:pt idx="5">
                  <c:v>500-600</c:v>
                </c:pt>
                <c:pt idx="6">
                  <c:v>1000-1200</c:v>
                </c:pt>
              </c:strCache>
            </c:strRef>
          </c:cat>
          <c:val>
            <c:numRef>
              <c:f>Sheet1!$F$2:$F$8</c:f>
              <c:numCache>
                <c:formatCode>General</c:formatCode>
                <c:ptCount val="7"/>
              </c:numCache>
            </c:numRef>
          </c:val>
          <c:smooth val="0"/>
        </c:ser>
        <c:ser>
          <c:idx val="5"/>
          <c:order val="5"/>
          <c:tx>
            <c:strRef>
              <c:f>Sheet1!$A$7</c:f>
              <c:strCache>
                <c:ptCount val="1"/>
                <c:pt idx="0">
                  <c:v>500-600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cat>
            <c:strRef>
              <c:f>Sheet1!$A$2:$A$8</c:f>
              <c:strCache>
                <c:ptCount val="7"/>
                <c:pt idx="0">
                  <c:v>50-100</c:v>
                </c:pt>
                <c:pt idx="1">
                  <c:v>100-200</c:v>
                </c:pt>
                <c:pt idx="2">
                  <c:v>200-300</c:v>
                </c:pt>
                <c:pt idx="3">
                  <c:v>300-400</c:v>
                </c:pt>
                <c:pt idx="4">
                  <c:v>400-500</c:v>
                </c:pt>
                <c:pt idx="5">
                  <c:v>500-600</c:v>
                </c:pt>
                <c:pt idx="6">
                  <c:v>1000-1200</c:v>
                </c:pt>
              </c:strCache>
            </c:strRef>
          </c:cat>
          <c:val>
            <c:numRef>
              <c:f>Sheet1!$G$2:$G$8</c:f>
              <c:numCache>
                <c:formatCode>General</c:formatCode>
                <c:ptCount val="7"/>
              </c:numCache>
            </c:numRef>
          </c:val>
          <c:smooth val="0"/>
        </c:ser>
        <c:ser>
          <c:idx val="6"/>
          <c:order val="6"/>
          <c:tx>
            <c:strRef>
              <c:f>Sheet1!$A$8</c:f>
              <c:strCache>
                <c:ptCount val="1"/>
                <c:pt idx="0">
                  <c:v>1000-1200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Sheet1!$A$2:$A$8</c:f>
              <c:strCache>
                <c:ptCount val="7"/>
                <c:pt idx="0">
                  <c:v>50-100</c:v>
                </c:pt>
                <c:pt idx="1">
                  <c:v>100-200</c:v>
                </c:pt>
                <c:pt idx="2">
                  <c:v>200-300</c:v>
                </c:pt>
                <c:pt idx="3">
                  <c:v>300-400</c:v>
                </c:pt>
                <c:pt idx="4">
                  <c:v>400-500</c:v>
                </c:pt>
                <c:pt idx="5">
                  <c:v>500-600</c:v>
                </c:pt>
                <c:pt idx="6">
                  <c:v>1000-1200</c:v>
                </c:pt>
              </c:strCache>
            </c:strRef>
          </c:cat>
          <c:val>
            <c:numRef>
              <c:f>Sheet1!$H$2:$H$8</c:f>
              <c:numCache>
                <c:formatCode>General</c:formatCode>
                <c:ptCount val="7"/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348868048"/>
        <c:axId val="-348738320"/>
      </c:lineChart>
      <c:catAx>
        <c:axId val="-3488680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348738320"/>
        <c:crosses val="autoZero"/>
        <c:auto val="1"/>
        <c:lblAlgn val="ctr"/>
        <c:lblOffset val="100"/>
        <c:noMultiLvlLbl val="0"/>
      </c:catAx>
      <c:valAx>
        <c:axId val="-348738320"/>
        <c:scaling>
          <c:orientation val="minMax"/>
          <c:min val="1.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3488680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49FCF8-A54B-6449-B31D-E065696792F4}" type="datetimeFigureOut">
              <a:rPr lang="en-US" smtClean="0"/>
              <a:t>11/8/17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707017-2FEE-B045-8853-88EAE5108B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4702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707017-2FEE-B045-8853-88EAE5108B9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243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Link</a:t>
            </a:r>
            <a:r>
              <a:rPr lang="en-US" baseline="0" dirty="0" smtClean="0"/>
              <a:t> \Theta to features</a:t>
            </a:r>
          </a:p>
          <a:p>
            <a:r>
              <a:rPr lang="en-US" baseline="0" dirty="0" smtClean="0"/>
              <a:t>Add SGD </a:t>
            </a:r>
            <a:r>
              <a:rPr lang="en-US" baseline="0" dirty="0" err="1" smtClean="0"/>
              <a:t>eq</a:t>
            </a:r>
            <a:r>
              <a:rPr lang="en-US" baseline="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707017-2FEE-B045-8853-88EAE5108B9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6218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Check size of test set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707017-2FEE-B045-8853-88EAE5108B9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4550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812AC4-D30E-764A-A1F3-8D79BF77E2C0}" type="datetime1">
              <a:rPr lang="en-US" smtClean="0"/>
              <a:t>11/8/17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B5412-5B51-1E42-8325-2C600CEC31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9675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5ECCD1-C78E-4648-86B9-11B089B87281}" type="datetime1">
              <a:rPr lang="en-US" smtClean="0"/>
              <a:t>11/8/17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B5412-5B51-1E42-8325-2C600CEC31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0871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9640A1-ABDD-2647-89FA-2E9C778F9507}" type="datetime1">
              <a:rPr lang="en-US" smtClean="0"/>
              <a:t>11/8/17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B5412-5B51-1E42-8325-2C600CEC31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2179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8800A-4307-3D43-A576-6DA948519D8E}" type="datetime1">
              <a:rPr lang="en-US" smtClean="0"/>
              <a:t>11/8/17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B5412-5B51-1E42-8325-2C600CEC31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8501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286E5-1712-B249-AFBF-8EC486507589}" type="datetime1">
              <a:rPr lang="en-US" smtClean="0"/>
              <a:t>11/8/17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B5412-5B51-1E42-8325-2C600CEC31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6790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1B171-9B15-F34A-8B52-8CC9681D8136}" type="datetime1">
              <a:rPr lang="en-US" smtClean="0"/>
              <a:t>11/8/17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B5412-5B51-1E42-8325-2C600CEC31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8426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27494-F125-9E40-913B-2BB219741FCD}" type="datetime1">
              <a:rPr lang="en-US" smtClean="0"/>
              <a:t>11/8/17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B5412-5B51-1E42-8325-2C600CEC31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1964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ED3CC-F0AD-E84A-BF8C-DFE13D10F5F8}" type="datetime1">
              <a:rPr lang="en-US" smtClean="0"/>
              <a:t>11/8/17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B5412-5B51-1E42-8325-2C600CEC31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7687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96166B-67B5-F441-BFEA-DF4A7DBCEC12}" type="datetime1">
              <a:rPr lang="en-US" smtClean="0"/>
              <a:t>11/8/17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B5412-5B51-1E42-8325-2C600CEC31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8197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CA975-F525-1446-B46F-0D8FC22E5AE1}" type="datetime1">
              <a:rPr lang="en-US" smtClean="0"/>
              <a:t>11/8/17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B5412-5B51-1E42-8325-2C600CEC31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8381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D30191-1B43-D547-A082-70B054E6B943}" type="datetime1">
              <a:rPr lang="en-US" smtClean="0"/>
              <a:t>11/8/17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B5412-5B51-1E42-8325-2C600CEC31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1248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42F84F-610E-244E-8AC9-2C3A91D16AD9}" type="datetime1">
              <a:rPr lang="en-US" smtClean="0"/>
              <a:t>11/8/17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4B5412-5B51-1E42-8325-2C600CEC31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9157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 baseline="0">
          <a:solidFill>
            <a:schemeClr val="tx1"/>
          </a:solidFill>
          <a:latin typeface="Helvetica neue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Helvetica Neue" charset="0"/>
          <a:ea typeface="Helvetica Neue" charset="0"/>
          <a:cs typeface="Helvetica Neue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Helvetica Neue" charset="0"/>
          <a:ea typeface="Helvetica Neue" charset="0"/>
          <a:cs typeface="Helvetica Neue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Helvetica Neue" charset="0"/>
          <a:ea typeface="Helvetica Neue" charset="0"/>
          <a:cs typeface="Helvetica Neue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Helvetica Neue" charset="0"/>
          <a:ea typeface="Helvetica Neue" charset="0"/>
          <a:cs typeface="Helvetica Neue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Helvetica Neue" charset="0"/>
          <a:ea typeface="Helvetica Neue" charset="0"/>
          <a:cs typeface="Helvetica Neue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14.emf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7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14.emf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ptsicom.es/maxcut/#instances" TargetMode="External"/><Relationship Id="rId4" Type="http://schemas.openxmlformats.org/officeDocument/2006/relationships/image" Target="../media/image20.emf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snap.stanford.edu/netinf/#data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4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emf"/><Relationship Id="rId3" Type="http://schemas.openxmlformats.org/officeDocument/2006/relationships/image" Target="../media/image26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chart" Target="../charts/char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arxiv.org/abs/1704.01665" TargetMode="External"/><Relationship Id="rId3" Type="http://schemas.openxmlformats.org/officeDocument/2006/relationships/hyperlink" Target="https://github.com/Hanjun-Dai/graph_comb_opt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4" Type="http://schemas.openxmlformats.org/officeDocument/2006/relationships/image" Target="../media/image90.png"/><Relationship Id="rId5" Type="http://schemas.openxmlformats.org/officeDocument/2006/relationships/image" Target="../media/image91.png"/><Relationship Id="rId6" Type="http://schemas.openxmlformats.org/officeDocument/2006/relationships/image" Target="../media/image92.png"/><Relationship Id="rId7" Type="http://schemas.openxmlformats.org/officeDocument/2006/relationships/image" Target="../media/image93.png"/><Relationship Id="rId8" Type="http://schemas.openxmlformats.org/officeDocument/2006/relationships/image" Target="../media/image94.png"/><Relationship Id="rId9" Type="http://schemas.openxmlformats.org/officeDocument/2006/relationships/image" Target="../media/image6.tif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4" Type="http://schemas.openxmlformats.org/officeDocument/2006/relationships/image" Target="../media/image14.png"/><Relationship Id="rId5" Type="http://schemas.openxmlformats.org/officeDocument/2006/relationships/image" Target="../media/image8.emf"/><Relationship Id="rId6" Type="http://schemas.openxmlformats.org/officeDocument/2006/relationships/image" Target="../media/image9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874627"/>
            <a:ext cx="9144000" cy="2387600"/>
          </a:xfrm>
        </p:spPr>
        <p:txBody>
          <a:bodyPr>
            <a:normAutofit fontScale="90000"/>
          </a:bodyPr>
          <a:lstStyle/>
          <a:p>
            <a:pPr algn="r"/>
            <a:r>
              <a:rPr lang="en-US" dirty="0" smtClean="0">
                <a:solidFill>
                  <a:srgbClr val="FF0000"/>
                </a:solidFill>
              </a:rPr>
              <a:t>Learning</a:t>
            </a:r>
            <a:r>
              <a:rPr lang="en-US" b="0" dirty="0" smtClean="0">
                <a:solidFill>
                  <a:srgbClr val="FF0000"/>
                </a:solidFill>
              </a:rPr>
              <a:t> </a:t>
            </a:r>
            <a:r>
              <a:rPr lang="en-US" b="0" dirty="0" smtClean="0"/>
              <a:t>Combinatorial </a:t>
            </a:r>
            <a:r>
              <a:rPr lang="en-US" b="0" dirty="0"/>
              <a:t>Optimization</a:t>
            </a:r>
            <a:r>
              <a:rPr lang="en-US" dirty="0"/>
              <a:t> </a:t>
            </a:r>
            <a:r>
              <a:rPr lang="en-US" dirty="0" smtClean="0">
                <a:solidFill>
                  <a:srgbClr val="0070C0"/>
                </a:solidFill>
              </a:rPr>
              <a:t>Algorithms</a:t>
            </a:r>
            <a:r>
              <a:rPr lang="en-US" b="0" dirty="0" smtClean="0">
                <a:solidFill>
                  <a:srgbClr val="0070C0"/>
                </a:solidFill>
              </a:rPr>
              <a:t> </a:t>
            </a:r>
            <a:r>
              <a:rPr lang="en-US" b="0" dirty="0" smtClean="0"/>
              <a:t>over </a:t>
            </a:r>
            <a:r>
              <a:rPr lang="en-US" dirty="0" smtClean="0">
                <a:solidFill>
                  <a:srgbClr val="00B050"/>
                </a:solidFill>
              </a:rPr>
              <a:t>Graphs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2020286"/>
          </a:xfrm>
        </p:spPr>
        <p:txBody>
          <a:bodyPr/>
          <a:lstStyle/>
          <a:p>
            <a:pPr algn="r"/>
            <a:r>
              <a:rPr lang="en-US" altLang="zh-CN" sz="3600" b="1" dirty="0" smtClean="0"/>
              <a:t>Hanjun</a:t>
            </a:r>
            <a:r>
              <a:rPr lang="zh-CN" altLang="en-US" sz="3600" b="1" dirty="0" smtClean="0"/>
              <a:t> </a:t>
            </a:r>
            <a:r>
              <a:rPr lang="en-US" altLang="zh-CN" sz="3600" b="1" dirty="0" smtClean="0"/>
              <a:t>Dai</a:t>
            </a:r>
            <a:r>
              <a:rPr lang="en-US" sz="3600" dirty="0" smtClean="0"/>
              <a:t>*</a:t>
            </a:r>
            <a:endParaRPr lang="en-US" sz="3600" dirty="0" smtClean="0"/>
          </a:p>
          <a:p>
            <a:pPr algn="r"/>
            <a:r>
              <a:rPr lang="en-US" dirty="0" smtClean="0"/>
              <a:t>Joint work with </a:t>
            </a:r>
            <a:r>
              <a:rPr lang="en-US" altLang="zh-CN" dirty="0" smtClean="0"/>
              <a:t>Elias</a:t>
            </a:r>
            <a:r>
              <a:rPr lang="zh-CN" altLang="en-US" dirty="0" smtClean="0"/>
              <a:t> </a:t>
            </a:r>
            <a:r>
              <a:rPr lang="en-US" altLang="zh-CN" dirty="0" smtClean="0"/>
              <a:t>Khalil</a:t>
            </a:r>
            <a:r>
              <a:rPr lang="en-US" dirty="0" smtClean="0"/>
              <a:t>*, </a:t>
            </a:r>
            <a:r>
              <a:rPr lang="en-US" dirty="0" err="1" smtClean="0"/>
              <a:t>Yuyu</a:t>
            </a:r>
            <a:r>
              <a:rPr lang="en-US" dirty="0" smtClean="0"/>
              <a:t> Zhang, </a:t>
            </a:r>
            <a:r>
              <a:rPr lang="en-US" dirty="0" err="1" smtClean="0"/>
              <a:t>Bistra</a:t>
            </a:r>
            <a:r>
              <a:rPr lang="en-US" dirty="0" smtClean="0"/>
              <a:t> </a:t>
            </a:r>
            <a:r>
              <a:rPr lang="en-US" dirty="0" err="1" smtClean="0"/>
              <a:t>Dilkina</a:t>
            </a:r>
            <a:r>
              <a:rPr lang="en-US" dirty="0" smtClean="0"/>
              <a:t>, Le Song</a:t>
            </a:r>
          </a:p>
          <a:p>
            <a:pPr algn="r"/>
            <a:r>
              <a:rPr lang="en-US" dirty="0" smtClean="0"/>
              <a:t>Georgia Tech</a:t>
            </a:r>
          </a:p>
          <a:p>
            <a:pPr algn="r"/>
            <a:r>
              <a:rPr lang="en-US" dirty="0" smtClean="0"/>
              <a:t>To appear in NIPS 2017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382000" y="6225746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* </a:t>
            </a:r>
            <a:r>
              <a:rPr lang="en-US" smtClean="0">
                <a:latin typeface="Helvetica Neue" charset="0"/>
                <a:ea typeface="Helvetica Neue" charset="0"/>
                <a:cs typeface="Helvetica Neue" charset="0"/>
              </a:rPr>
              <a:t>equal contribution</a:t>
            </a:r>
            <a:endParaRPr lang="en-US" dirty="0"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9167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 #2: How to Represent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28711" y="1319188"/>
                <a:ext cx="10515600" cy="4351338"/>
              </a:xfrm>
            </p:spPr>
            <p:txBody>
              <a:bodyPr/>
              <a:lstStyle/>
              <a:p>
                <a:r>
                  <a:rPr lang="en-US" b="1" dirty="0" smtClean="0">
                    <a:solidFill>
                      <a:schemeClr val="tx1"/>
                    </a:solidFill>
                  </a:rPr>
                  <a:t>Action value function</a:t>
                </a:r>
                <a:r>
                  <a:rPr lang="en-US" dirty="0" smtClean="0">
                    <a:solidFill>
                      <a:schemeClr val="tx1"/>
                    </a:solidFill>
                  </a:rPr>
                  <a:t>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dirty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b="0" i="1" dirty="0">
                            <a:solidFill>
                              <a:schemeClr val="tx1"/>
                            </a:solidFill>
                            <a:latin typeface="Cambria Math"/>
                          </a:rPr>
                          <m:t>𝑄</m:t>
                        </m:r>
                      </m:e>
                    </m:acc>
                    <m:r>
                      <a:rPr lang="en-US" b="0" i="1" dirty="0">
                        <a:solidFill>
                          <a:schemeClr val="tx1"/>
                        </a:solidFill>
                        <a:latin typeface="Cambria Math"/>
                      </a:rPr>
                      <m:t>(</m:t>
                    </m:r>
                    <m:sSub>
                      <m:sSubPr>
                        <m:ctrlP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dirty="0">
                            <a:solidFill>
                              <a:schemeClr val="tx1"/>
                            </a:solidFill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b="0" i="1" dirty="0">
                        <a:solidFill>
                          <a:schemeClr val="tx1"/>
                        </a:solidFill>
                        <a:latin typeface="Cambria Math"/>
                      </a:rPr>
                      <m:t>, </m:t>
                    </m:r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charset="0"/>
                      </a:rPr>
                      <m:t>𝑣</m:t>
                    </m:r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charset="0"/>
                      </a:rPr>
                      <m:t>;</m:t>
                    </m:r>
                    <m:r>
                      <m:rPr>
                        <m:sty m:val="p"/>
                      </m:rPr>
                      <a:rPr lang="en-US" b="0" i="0" dirty="0" smtClean="0">
                        <a:solidFill>
                          <a:schemeClr val="tx1"/>
                        </a:solidFill>
                        <a:latin typeface="Cambria Math" charset="0"/>
                      </a:rPr>
                      <m:t>Θ</m:t>
                    </m:r>
                    <m:r>
                      <a:rPr lang="en-US" b="0" i="1" dirty="0">
                        <a:solidFill>
                          <a:schemeClr val="tx1"/>
                        </a:solidFill>
                        <a:latin typeface="Cambria Math"/>
                      </a:rPr>
                      <m:t>)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lvl="1"/>
                <a:r>
                  <a:rPr lang="en-US" dirty="0" smtClean="0"/>
                  <a:t>Estimate of goodness of vertex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𝑣</m:t>
                    </m:r>
                  </m:oMath>
                </a14:m>
                <a:r>
                  <a:rPr lang="en-US" dirty="0" smtClean="0"/>
                  <a:t> in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en-US" b="0" i="1" dirty="0" smtClean="0"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 smtClean="0"/>
              </a:p>
              <a:p>
                <a:r>
                  <a:rPr lang="en-US" b="1" dirty="0" smtClean="0"/>
                  <a:t>Representation of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charset="0"/>
                      </a:rPr>
                      <m:t>𝒗</m:t>
                    </m:r>
                  </m:oMath>
                </a14:m>
                <a:endParaRPr lang="en-US" b="1" dirty="0" smtClean="0"/>
              </a:p>
              <a:p>
                <a:pPr lvl="1"/>
                <a:r>
                  <a:rPr lang="en-US" dirty="0"/>
                  <a:t> </a:t>
                </a:r>
                <a:r>
                  <a:rPr lang="en-US" dirty="0" smtClean="0"/>
                  <a:t>A feature vector that describes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𝑣</m:t>
                    </m:r>
                  </m:oMath>
                </a14:m>
                <a:r>
                  <a:rPr lang="en-US" dirty="0" smtClean="0"/>
                  <a:t> in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 smtClean="0"/>
              </a:p>
              <a:p>
                <a:pPr lvl="1"/>
                <a:endParaRPr lang="en-US" dirty="0"/>
              </a:p>
              <a:p>
                <a:pPr marL="0" indent="0">
                  <a:buNone/>
                </a:pPr>
                <a:r>
                  <a:rPr lang="en-US" dirty="0" smtClean="0"/>
                  <a:t>Possible approach: </a:t>
                </a:r>
                <a:r>
                  <a:rPr lang="en-US" b="1" dirty="0" smtClean="0"/>
                  <a:t>Feature engineering</a:t>
                </a:r>
              </a:p>
              <a:p>
                <a:r>
                  <a:rPr lang="en-US" dirty="0"/>
                  <a:t>D</a:t>
                </a:r>
                <a:r>
                  <a:rPr lang="en-US" dirty="0" smtClean="0"/>
                  <a:t>egree, 2-hop neighborhood size, other centrality measures</a:t>
                </a:r>
                <a:r>
                  <a:rPr lang="mr-IN" dirty="0" smtClean="0"/>
                  <a:t>…</a:t>
                </a: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28711" y="1319188"/>
                <a:ext cx="10515600" cy="4351338"/>
              </a:xfrm>
              <a:blipFill rotWithShape="0">
                <a:blip r:embed="rId2"/>
                <a:stretch>
                  <a:fillRect l="-1217" t="-21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B5412-5B51-1E42-8325-2C600CEC312F}" type="slidenum">
              <a:rPr lang="en-US" smtClean="0"/>
              <a:t>10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425898" y="4562486"/>
            <a:ext cx="9340204" cy="2062103"/>
          </a:xfrm>
          <a:prstGeom prst="rect">
            <a:avLst/>
          </a:prstGeom>
          <a:solidFill>
            <a:srgbClr val="FF0000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PROBLEMS</a:t>
            </a:r>
            <a:endParaRPr lang="en-US" sz="3200" dirty="0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r>
              <a:rPr lang="en-US" sz="3200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1- </a:t>
            </a:r>
            <a:r>
              <a:rPr lang="en-US" sz="3200" b="1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Task-specific engineering</a:t>
            </a:r>
            <a:r>
              <a:rPr lang="en-US" sz="3200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 needed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2- Hard to tell </a:t>
            </a:r>
            <a:r>
              <a:rPr lang="en-US" sz="3200" b="1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what is a good feature</a:t>
            </a:r>
          </a:p>
          <a:p>
            <a:r>
              <a:rPr lang="en-US" sz="3200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3</a:t>
            </a:r>
            <a:r>
              <a:rPr lang="en-US" sz="3200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- Difficult to generalize across </a:t>
            </a:r>
            <a:r>
              <a:rPr lang="en-US" sz="3200" b="1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diff. graph sizes</a:t>
            </a:r>
          </a:p>
        </p:txBody>
      </p:sp>
    </p:spTree>
    <p:extLst>
      <p:ext uri="{BB962C8B-B14F-4D97-AF65-F5344CB8AC3E}">
        <p14:creationId xmlns:p14="http://schemas.microsoft.com/office/powerpoint/2010/main" val="2118294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16443"/>
            <a:ext cx="10515600" cy="1325563"/>
          </a:xfrm>
        </p:spPr>
        <p:txBody>
          <a:bodyPr/>
          <a:lstStyle/>
          <a:p>
            <a:r>
              <a:rPr lang="en-US" dirty="0" smtClean="0"/>
              <a:t>Deep Node Representations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B5412-5B51-1E42-8325-2C600CEC312F}" type="slidenum">
              <a:rPr lang="en-US" smtClean="0"/>
              <a:t>11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617947" y="1898888"/>
            <a:ext cx="3560185" cy="2986962"/>
            <a:chOff x="322151" y="1131759"/>
            <a:chExt cx="2372619" cy="199060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Oval 6"/>
                <p:cNvSpPr/>
                <p:nvPr/>
              </p:nvSpPr>
              <p:spPr>
                <a:xfrm>
                  <a:off x="322151" y="2101890"/>
                  <a:ext cx="418289" cy="418289"/>
                </a:xfrm>
                <a:prstGeom prst="ellipse">
                  <a:avLst/>
                </a:prstGeom>
                <a:solidFill>
                  <a:srgbClr val="FF0000"/>
                </a:solidFill>
                <a:ln w="38100">
                  <a:solidFill>
                    <a:schemeClr val="tx2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4000" i="1" dirty="0" smtClean="0">
                            <a:latin typeface="Cambria Math" charset="0"/>
                          </a:rPr>
                          <m:t>𝑣</m:t>
                        </m:r>
                      </m:oMath>
                    </m:oMathPara>
                  </a14:m>
                  <a:endParaRPr lang="en-US" sz="4000" dirty="0"/>
                </a:p>
              </p:txBody>
            </p:sp>
          </mc:Choice>
          <mc:Fallback xmlns="">
            <p:sp>
              <p:nvSpPr>
                <p:cNvPr id="7" name="Oval 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2151" y="2101890"/>
                  <a:ext cx="418289" cy="418289"/>
                </a:xfrm>
                <a:prstGeom prst="ellipse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  <a:ln w="38100">
                  <a:solidFill>
                    <a:schemeClr val="tx2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Oval 7"/>
            <p:cNvSpPr/>
            <p:nvPr/>
          </p:nvSpPr>
          <p:spPr>
            <a:xfrm>
              <a:off x="1358265" y="2704075"/>
              <a:ext cx="418289" cy="418289"/>
            </a:xfrm>
            <a:prstGeom prst="ellipse">
              <a:avLst/>
            </a:prstGeom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 w="38100">
              <a:solidFill>
                <a:schemeClr val="tx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2276481" y="1131759"/>
              <a:ext cx="418289" cy="418289"/>
            </a:xfrm>
            <a:prstGeom prst="ellipse">
              <a:avLst/>
            </a:prstGeom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 w="38100">
              <a:solidFill>
                <a:schemeClr val="tx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2276480" y="2704075"/>
              <a:ext cx="418289" cy="418289"/>
            </a:xfrm>
            <a:prstGeom prst="ellipse">
              <a:avLst/>
            </a:prstGeom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 w="38100">
              <a:solidFill>
                <a:schemeClr val="tx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2276480" y="1897595"/>
              <a:ext cx="418289" cy="418289"/>
            </a:xfrm>
            <a:prstGeom prst="ellipse">
              <a:avLst/>
            </a:prstGeom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 w="38100">
              <a:solidFill>
                <a:schemeClr val="tx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Straight Connector 11"/>
            <p:cNvCxnSpPr>
              <a:stCxn id="8" idx="7"/>
              <a:endCxn id="7" idx="2"/>
            </p:cNvCxnSpPr>
            <p:nvPr/>
          </p:nvCxnSpPr>
          <p:spPr>
            <a:xfrm flipV="1">
              <a:off x="679181" y="1825542"/>
              <a:ext cx="679082" cy="337605"/>
            </a:xfrm>
            <a:prstGeom prst="line">
              <a:avLst/>
            </a:prstGeom>
            <a:ln>
              <a:solidFill>
                <a:schemeClr val="dk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>
              <a:stCxn id="8" idx="5"/>
              <a:endCxn id="12" idx="2"/>
            </p:cNvCxnSpPr>
            <p:nvPr/>
          </p:nvCxnSpPr>
          <p:spPr>
            <a:xfrm>
              <a:off x="679181" y="2458920"/>
              <a:ext cx="679082" cy="4542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>
              <a:stCxn id="12" idx="0"/>
              <a:endCxn id="7" idx="4"/>
            </p:cNvCxnSpPr>
            <p:nvPr/>
          </p:nvCxnSpPr>
          <p:spPr>
            <a:xfrm flipV="1">
              <a:off x="1567408" y="2034686"/>
              <a:ext cx="0" cy="66938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stCxn id="7" idx="7"/>
              <a:endCxn id="13" idx="2"/>
            </p:cNvCxnSpPr>
            <p:nvPr/>
          </p:nvCxnSpPr>
          <p:spPr>
            <a:xfrm flipV="1">
              <a:off x="1715295" y="1340902"/>
              <a:ext cx="561184" cy="33675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>
              <a:stCxn id="7" idx="6"/>
            </p:cNvCxnSpPr>
            <p:nvPr/>
          </p:nvCxnSpPr>
          <p:spPr>
            <a:xfrm>
              <a:off x="1776552" y="1825540"/>
              <a:ext cx="499926" cy="281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>
              <a:stCxn id="7" idx="5"/>
              <a:endCxn id="14" idx="1"/>
            </p:cNvCxnSpPr>
            <p:nvPr/>
          </p:nvCxnSpPr>
          <p:spPr>
            <a:xfrm>
              <a:off x="1715295" y="1973429"/>
              <a:ext cx="622440" cy="791903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8" name="TextBox 47"/>
          <p:cNvSpPr txBox="1"/>
          <p:nvPr/>
        </p:nvSpPr>
        <p:spPr>
          <a:xfrm>
            <a:off x="1497293" y="3137538"/>
            <a:ext cx="5357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rgbClr val="00B050"/>
                </a:solidFill>
              </a:rPr>
              <a:t>3</a:t>
            </a:r>
            <a:endParaRPr lang="en-US" sz="3600" dirty="0">
              <a:solidFill>
                <a:srgbClr val="00B050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258350" y="4898139"/>
            <a:ext cx="5357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/>
              <a:t>0</a:t>
            </a:r>
            <a:endParaRPr lang="en-US" sz="3600" dirty="0"/>
          </a:p>
        </p:txBody>
      </p:sp>
      <p:sp>
        <p:nvSpPr>
          <p:cNvPr id="50" name="TextBox 49"/>
          <p:cNvSpPr txBox="1"/>
          <p:nvPr/>
        </p:nvSpPr>
        <p:spPr>
          <a:xfrm>
            <a:off x="627538" y="2724882"/>
            <a:ext cx="5357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rgbClr val="FF0000"/>
                </a:solidFill>
              </a:rPr>
              <a:t>0</a:t>
            </a:r>
            <a:endParaRPr lang="en-US" sz="36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/>
              <p:cNvSpPr txBox="1"/>
              <p:nvPr/>
            </p:nvSpPr>
            <p:spPr>
              <a:xfrm>
                <a:off x="397026" y="5941222"/>
                <a:ext cx="654872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b="1" dirty="0" smtClean="0">
                    <a:latin typeface="Helvetica Neue" charset="0"/>
                    <a:ea typeface="Helvetica Neue" charset="0"/>
                    <a:cs typeface="Helvetica Neue" charset="0"/>
                  </a:rPr>
                  <a:t>Non-linearity</a:t>
                </a:r>
                <a:r>
                  <a:rPr lang="en-US" sz="2800" dirty="0" smtClean="0"/>
                  <a:t>: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800" i="0" dirty="0" smtClean="0">
                        <a:latin typeface="Cambria Math" charset="0"/>
                      </a:rPr>
                      <m:t>relu</m:t>
                    </m:r>
                    <m:r>
                      <a:rPr lang="en-US" sz="2800" i="1" dirty="0" smtClean="0">
                        <a:latin typeface="Cambria Math" charset="0"/>
                      </a:rPr>
                      <m:t>(</m:t>
                    </m:r>
                    <m:r>
                      <a:rPr lang="en-US" sz="2800" i="1" dirty="0" smtClean="0">
                        <a:latin typeface="Cambria Math" charset="0"/>
                      </a:rPr>
                      <m:t>𝑥</m:t>
                    </m:r>
                    <m:r>
                      <a:rPr lang="en-US" sz="2800" i="1" dirty="0" smtClean="0">
                        <a:latin typeface="Cambria Math" charset="0"/>
                      </a:rPr>
                      <m:t>) = </m:t>
                    </m:r>
                    <m:r>
                      <m:rPr>
                        <m:sty m:val="p"/>
                      </m:rPr>
                      <a:rPr lang="en-US" sz="2800" i="1" dirty="0" smtClean="0">
                        <a:latin typeface="Cambria Math" charset="0"/>
                      </a:rPr>
                      <m:t>max</m:t>
                    </m:r>
                    <m:r>
                      <a:rPr lang="en-US" sz="2800" i="1" dirty="0" smtClean="0">
                        <a:latin typeface="Cambria Math" charset="0"/>
                      </a:rPr>
                      <m:t>⁡(0,</m:t>
                    </m:r>
                    <m:r>
                      <a:rPr lang="en-US" sz="2800" i="1" dirty="0" smtClean="0">
                        <a:latin typeface="Cambria Math" charset="0"/>
                      </a:rPr>
                      <m:t>𝑥</m:t>
                    </m:r>
                    <m:r>
                      <a:rPr lang="en-US" sz="2800" i="1" dirty="0" smtClean="0">
                        <a:latin typeface="Cambria Math" charset="0"/>
                      </a:rPr>
                      <m:t>)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54" name="TextBox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026" y="5941222"/>
                <a:ext cx="6548727" cy="523220"/>
              </a:xfrm>
              <a:prstGeom prst="rect">
                <a:avLst/>
              </a:prstGeom>
              <a:blipFill rotWithShape="0">
                <a:blip r:embed="rId3"/>
                <a:stretch>
                  <a:fillRect l="-1862" t="-15294" b="-341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" name="Picture 50"/>
          <p:cNvPicPr>
            <a:picLocks noChangeAspect="1"/>
          </p:cNvPicPr>
          <p:nvPr/>
        </p:nvPicPr>
        <p:blipFill rotWithShape="1">
          <a:blip r:embed="rId4"/>
          <a:srcRect r="68104" b="-10850"/>
          <a:stretch/>
        </p:blipFill>
        <p:spPr>
          <a:xfrm>
            <a:off x="4735469" y="2497256"/>
            <a:ext cx="3026144" cy="682918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 rotWithShape="1">
          <a:blip r:embed="rId4"/>
          <a:srcRect l="31896" r="40899"/>
          <a:stretch/>
        </p:blipFill>
        <p:spPr>
          <a:xfrm>
            <a:off x="6777940" y="3336141"/>
            <a:ext cx="2581134" cy="616073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 rotWithShape="1">
          <a:blip r:embed="rId4"/>
          <a:srcRect l="58518"/>
          <a:stretch/>
        </p:blipFill>
        <p:spPr>
          <a:xfrm>
            <a:off x="6777940" y="4189149"/>
            <a:ext cx="3935664" cy="61607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/>
              <p:cNvSpPr txBox="1"/>
              <p:nvPr/>
            </p:nvSpPr>
            <p:spPr>
              <a:xfrm>
                <a:off x="7926983" y="2421902"/>
                <a:ext cx="455874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 smtClean="0">
                    <a:solidFill>
                      <a:srgbClr val="FF0000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Node’s own tag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dirty="0" smtClean="0">
                            <a:solidFill>
                              <a:srgbClr val="FF0000"/>
                            </a:solidFill>
                            <a:latin typeface="Cambria Math" charset="0"/>
                            <a:ea typeface="Helvetica Neue" charset="0"/>
                            <a:cs typeface="Helvetica Neue" charset="0"/>
                          </a:rPr>
                        </m:ctrlPr>
                      </m:sSubPr>
                      <m:e>
                        <m:r>
                          <a:rPr lang="en-US" sz="3200" b="0" i="1" dirty="0" smtClean="0">
                            <a:solidFill>
                              <a:srgbClr val="FF0000"/>
                            </a:solidFill>
                            <a:latin typeface="Cambria Math" charset="0"/>
                            <a:ea typeface="Helvetica Neue" charset="0"/>
                            <a:cs typeface="Helvetica Neue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dirty="0" smtClean="0">
                            <a:solidFill>
                              <a:srgbClr val="FF0000"/>
                            </a:solidFill>
                            <a:latin typeface="Cambria Math" charset="0"/>
                            <a:ea typeface="Helvetica Neue" charset="0"/>
                            <a:cs typeface="Helvetica Neue" charset="0"/>
                          </a:rPr>
                          <m:t>𝑣</m:t>
                        </m:r>
                      </m:sub>
                    </m:sSub>
                  </m:oMath>
                </a14:m>
                <a:endParaRPr lang="en-US" sz="3200" dirty="0">
                  <a:solidFill>
                    <a:srgbClr val="FF0000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mc:Choice>
        <mc:Fallback xmlns="">
          <p:sp>
            <p:nvSpPr>
              <p:cNvPr id="55" name="TextBox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6983" y="2421902"/>
                <a:ext cx="4558748" cy="584775"/>
              </a:xfrm>
              <a:prstGeom prst="rect">
                <a:avLst/>
              </a:prstGeom>
              <a:blipFill rotWithShape="0">
                <a:blip r:embed="rId5"/>
                <a:stretch>
                  <a:fillRect l="-3342" t="-14583" b="-32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TextBox 55"/>
          <p:cNvSpPr txBox="1"/>
          <p:nvPr/>
        </p:nvSpPr>
        <p:spPr>
          <a:xfrm>
            <a:off x="9438580" y="3015002"/>
            <a:ext cx="284176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</a:rPr>
              <a:t>Neighbors’ features</a:t>
            </a:r>
            <a:endParaRPr lang="en-US" sz="3200" dirty="0">
              <a:solidFill>
                <a:schemeClr val="accent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6777940" y="4955402"/>
            <a:ext cx="49644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00B050"/>
                </a:solidFill>
                <a:latin typeface="Helvetica Neue" charset="0"/>
                <a:ea typeface="Helvetica Neue" charset="0"/>
                <a:cs typeface="Helvetica Neue" charset="0"/>
              </a:rPr>
              <a:t>Neighbors’ edge weights</a:t>
            </a:r>
            <a:endParaRPr lang="en-US" sz="3200" dirty="0">
              <a:solidFill>
                <a:srgbClr val="00B050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cxnSp>
        <p:nvCxnSpPr>
          <p:cNvPr id="59" name="Straight Connector 58"/>
          <p:cNvCxnSpPr/>
          <p:nvPr/>
        </p:nvCxnSpPr>
        <p:spPr>
          <a:xfrm>
            <a:off x="6764049" y="3022228"/>
            <a:ext cx="99756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6777940" y="3977491"/>
            <a:ext cx="2298086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6777940" y="4943065"/>
            <a:ext cx="3815460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/>
          <p:cNvSpPr txBox="1"/>
          <p:nvPr/>
        </p:nvSpPr>
        <p:spPr>
          <a:xfrm>
            <a:off x="4751165" y="1866711"/>
            <a:ext cx="48350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Helvetica Neue" charset="0"/>
                <a:ea typeface="Helvetica Neue" charset="0"/>
                <a:cs typeface="Helvetica Neue" charset="0"/>
              </a:rPr>
              <a:t>Updating feature vector</a:t>
            </a:r>
            <a:endParaRPr lang="en-US" sz="28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/>
              <p:cNvSpPr txBox="1"/>
              <p:nvPr/>
            </p:nvSpPr>
            <p:spPr>
              <a:xfrm>
                <a:off x="4467614" y="1278247"/>
                <a:ext cx="612578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dirty="0" smtClean="0">
                    <a:latin typeface="Helvetica Neue" charset="0"/>
                    <a:ea typeface="Helvetica Neue" charset="0"/>
                    <a:cs typeface="Helvetica Neue" charset="0"/>
                  </a:rPr>
                  <a:t>Repeat embedding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charset="0"/>
                        <a:ea typeface="Helvetica Neue" charset="0"/>
                        <a:cs typeface="Helvetica Neue" charset="0"/>
                      </a:rPr>
                      <m:t>𝑇</m:t>
                    </m:r>
                  </m:oMath>
                </a14:m>
                <a:r>
                  <a:rPr lang="en-US" sz="3600" dirty="0" smtClean="0">
                    <a:latin typeface="Helvetica Neue" charset="0"/>
                    <a:ea typeface="Helvetica Neue" charset="0"/>
                    <a:cs typeface="Helvetica Neue" charset="0"/>
                  </a:rPr>
                  <a:t> times:</a:t>
                </a:r>
                <a:endParaRPr lang="en-US" sz="3600" dirty="0"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mc:Choice>
        <mc:Fallback xmlns="">
          <p:sp>
            <p:nvSpPr>
              <p:cNvPr id="78" name="TextBox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7614" y="1278247"/>
                <a:ext cx="6125786" cy="646331"/>
              </a:xfrm>
              <a:prstGeom prst="rect">
                <a:avLst/>
              </a:prstGeom>
              <a:blipFill rotWithShape="0">
                <a:blip r:embed="rId6"/>
                <a:stretch>
                  <a:fillRect l="-3085" t="-15094" b="-349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TextBox 78"/>
          <p:cNvSpPr txBox="1"/>
          <p:nvPr/>
        </p:nvSpPr>
        <p:spPr>
          <a:xfrm>
            <a:off x="2214565" y="2049839"/>
            <a:ext cx="5357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smtClean="0"/>
              <a:t>1</a:t>
            </a:r>
            <a:endParaRPr lang="en-US" sz="3600"/>
          </a:p>
        </p:txBody>
      </p:sp>
      <p:sp>
        <p:nvSpPr>
          <p:cNvPr id="80" name="TextBox 79"/>
          <p:cNvSpPr txBox="1"/>
          <p:nvPr/>
        </p:nvSpPr>
        <p:spPr>
          <a:xfrm>
            <a:off x="1212148" y="4054206"/>
            <a:ext cx="5357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smtClean="0">
                <a:solidFill>
                  <a:srgbClr val="00B050"/>
                </a:solidFill>
              </a:rPr>
              <a:t>1</a:t>
            </a:r>
            <a:endParaRPr lang="en-US" sz="3600" dirty="0">
              <a:solidFill>
                <a:srgbClr val="00B050"/>
              </a:solidFill>
            </a:endParaRPr>
          </a:p>
        </p:txBody>
      </p:sp>
      <p:sp>
        <p:nvSpPr>
          <p:cNvPr id="81" name="Oval 80"/>
          <p:cNvSpPr/>
          <p:nvPr/>
        </p:nvSpPr>
        <p:spPr>
          <a:xfrm>
            <a:off x="2156602" y="2667713"/>
            <a:ext cx="627655" cy="627655"/>
          </a:xfrm>
          <a:prstGeom prst="ellipse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 w="38100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7" name="Group 96"/>
          <p:cNvGrpSpPr/>
          <p:nvPr/>
        </p:nvGrpSpPr>
        <p:grpSpPr>
          <a:xfrm>
            <a:off x="95073" y="3129750"/>
            <a:ext cx="404138" cy="1021764"/>
            <a:chOff x="4371975" y="2956889"/>
            <a:chExt cx="186734" cy="472111"/>
          </a:xfrm>
        </p:grpSpPr>
        <p:sp>
          <p:nvSpPr>
            <p:cNvPr id="98" name="Rectangle 97"/>
            <p:cNvSpPr/>
            <p:nvPr/>
          </p:nvSpPr>
          <p:spPr>
            <a:xfrm>
              <a:off x="4371975" y="2956889"/>
              <a:ext cx="186734" cy="47211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sp>
          <p:nvSpPr>
            <p:cNvPr id="99" name="Rectangle 98"/>
            <p:cNvSpPr/>
            <p:nvPr/>
          </p:nvSpPr>
          <p:spPr>
            <a:xfrm>
              <a:off x="4422294" y="3009077"/>
              <a:ext cx="90944" cy="89393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sp>
          <p:nvSpPr>
            <p:cNvPr id="100" name="Rectangle 99"/>
            <p:cNvSpPr/>
            <p:nvPr/>
          </p:nvSpPr>
          <p:spPr>
            <a:xfrm>
              <a:off x="4422294" y="3150649"/>
              <a:ext cx="90944" cy="89393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sp>
          <p:nvSpPr>
            <p:cNvPr id="101" name="Rectangle 100"/>
            <p:cNvSpPr/>
            <p:nvPr/>
          </p:nvSpPr>
          <p:spPr>
            <a:xfrm>
              <a:off x="4422294" y="3293670"/>
              <a:ext cx="90944" cy="8939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</p:grpSp>
      <p:grpSp>
        <p:nvGrpSpPr>
          <p:cNvPr id="102" name="Group 101"/>
          <p:cNvGrpSpPr/>
          <p:nvPr/>
        </p:nvGrpSpPr>
        <p:grpSpPr>
          <a:xfrm>
            <a:off x="1747885" y="4721074"/>
            <a:ext cx="404138" cy="1021764"/>
            <a:chOff x="4371975" y="2956889"/>
            <a:chExt cx="186734" cy="472111"/>
          </a:xfrm>
        </p:grpSpPr>
        <p:sp>
          <p:nvSpPr>
            <p:cNvPr id="103" name="Rectangle 102"/>
            <p:cNvSpPr/>
            <p:nvPr/>
          </p:nvSpPr>
          <p:spPr>
            <a:xfrm>
              <a:off x="4371975" y="2956889"/>
              <a:ext cx="186734" cy="47211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sp>
          <p:nvSpPr>
            <p:cNvPr id="104" name="Rectangle 103"/>
            <p:cNvSpPr/>
            <p:nvPr/>
          </p:nvSpPr>
          <p:spPr>
            <a:xfrm>
              <a:off x="4422294" y="3009077"/>
              <a:ext cx="90944" cy="89393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sp>
          <p:nvSpPr>
            <p:cNvPr id="105" name="Rectangle 104"/>
            <p:cNvSpPr/>
            <p:nvPr/>
          </p:nvSpPr>
          <p:spPr>
            <a:xfrm>
              <a:off x="4422294" y="3150649"/>
              <a:ext cx="90944" cy="89393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sp>
          <p:nvSpPr>
            <p:cNvPr id="106" name="Rectangle 105"/>
            <p:cNvSpPr/>
            <p:nvPr/>
          </p:nvSpPr>
          <p:spPr>
            <a:xfrm>
              <a:off x="4422294" y="3293670"/>
              <a:ext cx="90944" cy="89393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</p:grpSp>
      <p:grpSp>
        <p:nvGrpSpPr>
          <p:cNvPr id="107" name="Group 106"/>
          <p:cNvGrpSpPr/>
          <p:nvPr/>
        </p:nvGrpSpPr>
        <p:grpSpPr>
          <a:xfrm>
            <a:off x="1699113" y="1888289"/>
            <a:ext cx="404138" cy="1021764"/>
            <a:chOff x="4371975" y="2956889"/>
            <a:chExt cx="186734" cy="472111"/>
          </a:xfrm>
        </p:grpSpPr>
        <p:sp>
          <p:nvSpPr>
            <p:cNvPr id="108" name="Rectangle 107"/>
            <p:cNvSpPr/>
            <p:nvPr/>
          </p:nvSpPr>
          <p:spPr>
            <a:xfrm>
              <a:off x="4371975" y="2956889"/>
              <a:ext cx="186734" cy="47211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sp>
          <p:nvSpPr>
            <p:cNvPr id="109" name="Rectangle 108"/>
            <p:cNvSpPr/>
            <p:nvPr/>
          </p:nvSpPr>
          <p:spPr>
            <a:xfrm>
              <a:off x="4422294" y="3009077"/>
              <a:ext cx="90944" cy="89393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sp>
          <p:nvSpPr>
            <p:cNvPr id="110" name="Rectangle 109"/>
            <p:cNvSpPr/>
            <p:nvPr/>
          </p:nvSpPr>
          <p:spPr>
            <a:xfrm>
              <a:off x="4422294" y="3150649"/>
              <a:ext cx="90944" cy="89393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sp>
          <p:nvSpPr>
            <p:cNvPr id="111" name="Rectangle 110"/>
            <p:cNvSpPr/>
            <p:nvPr/>
          </p:nvSpPr>
          <p:spPr>
            <a:xfrm>
              <a:off x="4422294" y="3293670"/>
              <a:ext cx="90944" cy="89393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/>
              <p:cNvSpPr txBox="1"/>
              <p:nvPr/>
            </p:nvSpPr>
            <p:spPr>
              <a:xfrm>
                <a:off x="6777940" y="5940734"/>
                <a:ext cx="4310271" cy="553998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3600" b="1" i="0" smtClean="0">
                        <a:latin typeface="Cambria Math" charset="0"/>
                      </a:rPr>
                      <m:t>𝚯</m:t>
                    </m:r>
                  </m:oMath>
                </a14:m>
                <a:r>
                  <a:rPr lang="en-US" sz="3600" b="1" dirty="0" smtClean="0"/>
                  <a:t>: </a:t>
                </a:r>
                <a:r>
                  <a:rPr lang="en-US" sz="3600" dirty="0" smtClean="0"/>
                  <a:t>model parameters</a:t>
                </a:r>
                <a:endParaRPr lang="en-US" sz="3600" dirty="0"/>
              </a:p>
            </p:txBody>
          </p:sp>
        </mc:Choice>
        <mc:Fallback xmlns="">
          <p:sp>
            <p:nvSpPr>
              <p:cNvPr id="112" name="TextBox 1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7940" y="5940734"/>
                <a:ext cx="4310271" cy="553998"/>
              </a:xfrm>
              <a:prstGeom prst="rect">
                <a:avLst/>
              </a:prstGeom>
              <a:blipFill rotWithShape="0">
                <a:blip r:embed="rId7"/>
                <a:stretch>
                  <a:fillRect t="-23913" r="-2116" b="-478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4" name="Curved Connector 113"/>
          <p:cNvCxnSpPr/>
          <p:nvPr/>
        </p:nvCxnSpPr>
        <p:spPr>
          <a:xfrm rot="10800000" flipH="1" flipV="1">
            <a:off x="6719984" y="3623913"/>
            <a:ext cx="167813" cy="2297044"/>
          </a:xfrm>
          <a:prstGeom prst="curvedConnector4">
            <a:avLst>
              <a:gd name="adj1" fmla="val -442725"/>
              <a:gd name="adj2" fmla="val 83243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8" name="TextBox 117"/>
          <p:cNvSpPr txBox="1"/>
          <p:nvPr/>
        </p:nvSpPr>
        <p:spPr>
          <a:xfrm>
            <a:off x="838200" y="839522"/>
            <a:ext cx="49747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[Dai, et al., ICML 2016]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12361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55" grpId="0"/>
      <p:bldP spid="56" grpId="0"/>
      <p:bldP spid="57" grpId="0"/>
      <p:bldP spid="11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16443"/>
            <a:ext cx="10515600" cy="1325563"/>
          </a:xfrm>
        </p:spPr>
        <p:txBody>
          <a:bodyPr/>
          <a:lstStyle/>
          <a:p>
            <a:r>
              <a:rPr lang="en-US" dirty="0" smtClean="0"/>
              <a:t>Deep Node Representations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B5412-5B51-1E42-8325-2C600CEC312F}" type="slidenum">
              <a:rPr lang="en-US" smtClean="0"/>
              <a:t>12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617947" y="1898888"/>
            <a:ext cx="3560185" cy="2986962"/>
            <a:chOff x="322151" y="1131759"/>
            <a:chExt cx="2372619" cy="199060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Oval 6"/>
                <p:cNvSpPr/>
                <p:nvPr/>
              </p:nvSpPr>
              <p:spPr>
                <a:xfrm>
                  <a:off x="322151" y="2101890"/>
                  <a:ext cx="418289" cy="418289"/>
                </a:xfrm>
                <a:prstGeom prst="ellipse">
                  <a:avLst/>
                </a:prstGeom>
                <a:solidFill>
                  <a:srgbClr val="FF0000"/>
                </a:solidFill>
                <a:ln w="38100">
                  <a:solidFill>
                    <a:schemeClr val="tx2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4000" i="1" dirty="0" smtClean="0">
                            <a:latin typeface="Cambria Math" charset="0"/>
                          </a:rPr>
                          <m:t>𝑣</m:t>
                        </m:r>
                      </m:oMath>
                    </m:oMathPara>
                  </a14:m>
                  <a:endParaRPr lang="en-US" sz="4000" dirty="0"/>
                </a:p>
              </p:txBody>
            </p:sp>
          </mc:Choice>
          <mc:Fallback xmlns="">
            <p:sp>
              <p:nvSpPr>
                <p:cNvPr id="7" name="Oval 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2151" y="2101890"/>
                  <a:ext cx="418289" cy="418289"/>
                </a:xfrm>
                <a:prstGeom prst="ellipse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  <a:ln w="38100">
                  <a:solidFill>
                    <a:schemeClr val="tx2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Oval 7"/>
            <p:cNvSpPr/>
            <p:nvPr/>
          </p:nvSpPr>
          <p:spPr>
            <a:xfrm>
              <a:off x="1358265" y="2704075"/>
              <a:ext cx="418289" cy="418289"/>
            </a:xfrm>
            <a:prstGeom prst="ellipse">
              <a:avLst/>
            </a:prstGeom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 w="38100">
              <a:solidFill>
                <a:schemeClr val="tx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2276481" y="1131759"/>
              <a:ext cx="418289" cy="418289"/>
            </a:xfrm>
            <a:prstGeom prst="ellipse">
              <a:avLst/>
            </a:prstGeom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 w="38100">
              <a:solidFill>
                <a:schemeClr val="tx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2276480" y="2704075"/>
              <a:ext cx="418289" cy="418289"/>
            </a:xfrm>
            <a:prstGeom prst="ellipse">
              <a:avLst/>
            </a:prstGeom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 w="38100">
              <a:solidFill>
                <a:schemeClr val="tx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2276480" y="1897595"/>
              <a:ext cx="418289" cy="418289"/>
            </a:xfrm>
            <a:prstGeom prst="ellipse">
              <a:avLst/>
            </a:prstGeom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 w="38100">
              <a:solidFill>
                <a:schemeClr val="tx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Straight Connector 11"/>
            <p:cNvCxnSpPr>
              <a:stCxn id="8" idx="7"/>
              <a:endCxn id="7" idx="2"/>
            </p:cNvCxnSpPr>
            <p:nvPr/>
          </p:nvCxnSpPr>
          <p:spPr>
            <a:xfrm flipV="1">
              <a:off x="679181" y="1825542"/>
              <a:ext cx="679082" cy="337605"/>
            </a:xfrm>
            <a:prstGeom prst="line">
              <a:avLst/>
            </a:prstGeom>
            <a:ln>
              <a:solidFill>
                <a:schemeClr val="dk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>
              <a:stCxn id="8" idx="5"/>
              <a:endCxn id="12" idx="2"/>
            </p:cNvCxnSpPr>
            <p:nvPr/>
          </p:nvCxnSpPr>
          <p:spPr>
            <a:xfrm>
              <a:off x="679181" y="2458920"/>
              <a:ext cx="679082" cy="4542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>
              <a:stCxn id="12" idx="0"/>
              <a:endCxn id="7" idx="4"/>
            </p:cNvCxnSpPr>
            <p:nvPr/>
          </p:nvCxnSpPr>
          <p:spPr>
            <a:xfrm flipV="1">
              <a:off x="1567408" y="2034686"/>
              <a:ext cx="0" cy="66938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stCxn id="7" idx="7"/>
              <a:endCxn id="13" idx="2"/>
            </p:cNvCxnSpPr>
            <p:nvPr/>
          </p:nvCxnSpPr>
          <p:spPr>
            <a:xfrm flipV="1">
              <a:off x="1715295" y="1340902"/>
              <a:ext cx="561184" cy="33675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>
              <a:stCxn id="7" idx="6"/>
            </p:cNvCxnSpPr>
            <p:nvPr/>
          </p:nvCxnSpPr>
          <p:spPr>
            <a:xfrm>
              <a:off x="1776552" y="1825540"/>
              <a:ext cx="499926" cy="281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>
              <a:stCxn id="7" idx="5"/>
              <a:endCxn id="14" idx="1"/>
            </p:cNvCxnSpPr>
            <p:nvPr/>
          </p:nvCxnSpPr>
          <p:spPr>
            <a:xfrm>
              <a:off x="1715295" y="1973429"/>
              <a:ext cx="622440" cy="791903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8" name="TextBox 47"/>
          <p:cNvSpPr txBox="1"/>
          <p:nvPr/>
        </p:nvSpPr>
        <p:spPr>
          <a:xfrm>
            <a:off x="1497293" y="3137538"/>
            <a:ext cx="5357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rgbClr val="00B050"/>
                </a:solidFill>
              </a:rPr>
              <a:t>3</a:t>
            </a:r>
            <a:endParaRPr lang="en-US" sz="3600" dirty="0">
              <a:solidFill>
                <a:srgbClr val="00B050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258350" y="4898139"/>
            <a:ext cx="5357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/>
              <a:t>0</a:t>
            </a:r>
            <a:endParaRPr lang="en-US" sz="3600" dirty="0"/>
          </a:p>
        </p:txBody>
      </p:sp>
      <p:sp>
        <p:nvSpPr>
          <p:cNvPr id="50" name="TextBox 49"/>
          <p:cNvSpPr txBox="1"/>
          <p:nvPr/>
        </p:nvSpPr>
        <p:spPr>
          <a:xfrm>
            <a:off x="627538" y="2724882"/>
            <a:ext cx="5357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rgbClr val="FF0000"/>
                </a:solidFill>
              </a:rPr>
              <a:t>0</a:t>
            </a:r>
            <a:endParaRPr lang="en-US" sz="36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/>
              <p:cNvSpPr txBox="1"/>
              <p:nvPr/>
            </p:nvSpPr>
            <p:spPr>
              <a:xfrm>
                <a:off x="397026" y="5941222"/>
                <a:ext cx="654872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b="1" dirty="0" smtClean="0">
                    <a:latin typeface="Helvetica Neue" charset="0"/>
                    <a:ea typeface="Helvetica Neue" charset="0"/>
                    <a:cs typeface="Helvetica Neue" charset="0"/>
                  </a:rPr>
                  <a:t>Non-linearity</a:t>
                </a:r>
                <a:r>
                  <a:rPr lang="en-US" sz="2800" dirty="0" smtClean="0"/>
                  <a:t>: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800" i="0" dirty="0" smtClean="0">
                        <a:latin typeface="Cambria Math" charset="0"/>
                      </a:rPr>
                      <m:t>relu</m:t>
                    </m:r>
                    <m:r>
                      <a:rPr lang="en-US" sz="2800" i="1" dirty="0" smtClean="0">
                        <a:latin typeface="Cambria Math" charset="0"/>
                      </a:rPr>
                      <m:t>(</m:t>
                    </m:r>
                    <m:r>
                      <a:rPr lang="en-US" sz="2800" i="1" dirty="0" smtClean="0">
                        <a:latin typeface="Cambria Math" charset="0"/>
                      </a:rPr>
                      <m:t>𝑥</m:t>
                    </m:r>
                    <m:r>
                      <a:rPr lang="en-US" sz="2800" i="1" dirty="0" smtClean="0">
                        <a:latin typeface="Cambria Math" charset="0"/>
                      </a:rPr>
                      <m:t>) = </m:t>
                    </m:r>
                    <m:r>
                      <m:rPr>
                        <m:sty m:val="p"/>
                      </m:rPr>
                      <a:rPr lang="en-US" sz="2800" i="1" dirty="0" smtClean="0">
                        <a:latin typeface="Cambria Math" charset="0"/>
                      </a:rPr>
                      <m:t>max</m:t>
                    </m:r>
                    <m:r>
                      <a:rPr lang="en-US" sz="2800" i="1" dirty="0" smtClean="0">
                        <a:latin typeface="Cambria Math" charset="0"/>
                      </a:rPr>
                      <m:t>⁡(0,</m:t>
                    </m:r>
                    <m:r>
                      <a:rPr lang="en-US" sz="2800" i="1" dirty="0" smtClean="0">
                        <a:latin typeface="Cambria Math" charset="0"/>
                      </a:rPr>
                      <m:t>𝑥</m:t>
                    </m:r>
                    <m:r>
                      <a:rPr lang="en-US" sz="2800" i="1" dirty="0" smtClean="0">
                        <a:latin typeface="Cambria Math" charset="0"/>
                      </a:rPr>
                      <m:t>)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54" name="TextBox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026" y="5941222"/>
                <a:ext cx="6548727" cy="523220"/>
              </a:xfrm>
              <a:prstGeom prst="rect">
                <a:avLst/>
              </a:prstGeom>
              <a:blipFill rotWithShape="0">
                <a:blip r:embed="rId3"/>
                <a:stretch>
                  <a:fillRect l="-1862" t="-15294" b="-341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" name="Picture 50"/>
          <p:cNvPicPr>
            <a:picLocks noChangeAspect="1"/>
          </p:cNvPicPr>
          <p:nvPr/>
        </p:nvPicPr>
        <p:blipFill rotWithShape="1">
          <a:blip r:embed="rId4"/>
          <a:srcRect r="88872" b="-2665"/>
          <a:stretch/>
        </p:blipFill>
        <p:spPr>
          <a:xfrm>
            <a:off x="8521208" y="2129752"/>
            <a:ext cx="2072192" cy="1241461"/>
          </a:xfrm>
          <a:prstGeom prst="rect">
            <a:avLst/>
          </a:prstGeom>
        </p:spPr>
      </p:pic>
      <p:sp>
        <p:nvSpPr>
          <p:cNvPr id="77" name="TextBox 76"/>
          <p:cNvSpPr txBox="1"/>
          <p:nvPr/>
        </p:nvSpPr>
        <p:spPr>
          <a:xfrm>
            <a:off x="5082173" y="2488873"/>
            <a:ext cx="48350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Helvetica Neue" charset="0"/>
                <a:ea typeface="Helvetica Neue" charset="0"/>
                <a:cs typeface="Helvetica Neue" charset="0"/>
              </a:rPr>
              <a:t>Update feature vector</a:t>
            </a:r>
            <a:endParaRPr lang="en-US" sz="28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/>
              <p:cNvSpPr txBox="1"/>
              <p:nvPr/>
            </p:nvSpPr>
            <p:spPr>
              <a:xfrm>
                <a:off x="4467614" y="1278247"/>
                <a:ext cx="612578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dirty="0" smtClean="0">
                    <a:latin typeface="Helvetica Neue" charset="0"/>
                    <a:ea typeface="Helvetica Neue" charset="0"/>
                    <a:cs typeface="Helvetica Neue" charset="0"/>
                  </a:rPr>
                  <a:t>Repeat embedding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charset="0"/>
                        <a:ea typeface="Helvetica Neue" charset="0"/>
                        <a:cs typeface="Helvetica Neue" charset="0"/>
                      </a:rPr>
                      <m:t>𝑇</m:t>
                    </m:r>
                  </m:oMath>
                </a14:m>
                <a:r>
                  <a:rPr lang="en-US" sz="3600" dirty="0" smtClean="0">
                    <a:latin typeface="Helvetica Neue" charset="0"/>
                    <a:ea typeface="Helvetica Neue" charset="0"/>
                    <a:cs typeface="Helvetica Neue" charset="0"/>
                  </a:rPr>
                  <a:t> times:</a:t>
                </a:r>
                <a:endParaRPr lang="en-US" sz="3600" dirty="0"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mc:Choice>
        <mc:Fallback xmlns="">
          <p:sp>
            <p:nvSpPr>
              <p:cNvPr id="78" name="TextBox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7614" y="1278247"/>
                <a:ext cx="6125786" cy="646331"/>
              </a:xfrm>
              <a:prstGeom prst="rect">
                <a:avLst/>
              </a:prstGeom>
              <a:blipFill rotWithShape="0">
                <a:blip r:embed="rId5"/>
                <a:stretch>
                  <a:fillRect l="-3085" t="-15094" b="-349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TextBox 78"/>
          <p:cNvSpPr txBox="1"/>
          <p:nvPr/>
        </p:nvSpPr>
        <p:spPr>
          <a:xfrm>
            <a:off x="2214565" y="2049839"/>
            <a:ext cx="5357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smtClean="0"/>
              <a:t>1</a:t>
            </a:r>
            <a:endParaRPr lang="en-US" sz="3600"/>
          </a:p>
        </p:txBody>
      </p:sp>
      <p:sp>
        <p:nvSpPr>
          <p:cNvPr id="80" name="TextBox 79"/>
          <p:cNvSpPr txBox="1"/>
          <p:nvPr/>
        </p:nvSpPr>
        <p:spPr>
          <a:xfrm>
            <a:off x="1212148" y="4054206"/>
            <a:ext cx="5357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smtClean="0">
                <a:solidFill>
                  <a:srgbClr val="00B050"/>
                </a:solidFill>
              </a:rPr>
              <a:t>1</a:t>
            </a:r>
            <a:endParaRPr lang="en-US" sz="3600" dirty="0">
              <a:solidFill>
                <a:srgbClr val="00B050"/>
              </a:solidFill>
            </a:endParaRPr>
          </a:p>
        </p:txBody>
      </p:sp>
      <p:sp>
        <p:nvSpPr>
          <p:cNvPr id="81" name="Oval 80"/>
          <p:cNvSpPr/>
          <p:nvPr/>
        </p:nvSpPr>
        <p:spPr>
          <a:xfrm>
            <a:off x="2156602" y="2667713"/>
            <a:ext cx="627655" cy="627655"/>
          </a:xfrm>
          <a:prstGeom prst="ellipse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 w="38100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7" name="Group 96"/>
          <p:cNvGrpSpPr/>
          <p:nvPr/>
        </p:nvGrpSpPr>
        <p:grpSpPr>
          <a:xfrm>
            <a:off x="95073" y="3129750"/>
            <a:ext cx="404138" cy="1021764"/>
            <a:chOff x="4371975" y="2956889"/>
            <a:chExt cx="186734" cy="472111"/>
          </a:xfrm>
        </p:grpSpPr>
        <p:sp>
          <p:nvSpPr>
            <p:cNvPr id="98" name="Rectangle 97"/>
            <p:cNvSpPr/>
            <p:nvPr/>
          </p:nvSpPr>
          <p:spPr>
            <a:xfrm>
              <a:off x="4371975" y="2956889"/>
              <a:ext cx="186734" cy="47211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sp>
          <p:nvSpPr>
            <p:cNvPr id="99" name="Rectangle 98"/>
            <p:cNvSpPr/>
            <p:nvPr/>
          </p:nvSpPr>
          <p:spPr>
            <a:xfrm>
              <a:off x="4422294" y="3009077"/>
              <a:ext cx="90944" cy="89393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sp>
          <p:nvSpPr>
            <p:cNvPr id="100" name="Rectangle 99"/>
            <p:cNvSpPr/>
            <p:nvPr/>
          </p:nvSpPr>
          <p:spPr>
            <a:xfrm>
              <a:off x="4422294" y="3150649"/>
              <a:ext cx="90944" cy="89393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sp>
          <p:nvSpPr>
            <p:cNvPr id="101" name="Rectangle 100"/>
            <p:cNvSpPr/>
            <p:nvPr/>
          </p:nvSpPr>
          <p:spPr>
            <a:xfrm>
              <a:off x="4422294" y="3293670"/>
              <a:ext cx="90944" cy="8939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</p:grpSp>
      <p:grpSp>
        <p:nvGrpSpPr>
          <p:cNvPr id="102" name="Group 101"/>
          <p:cNvGrpSpPr/>
          <p:nvPr/>
        </p:nvGrpSpPr>
        <p:grpSpPr>
          <a:xfrm>
            <a:off x="1747885" y="4721074"/>
            <a:ext cx="404138" cy="1021764"/>
            <a:chOff x="4371975" y="2956889"/>
            <a:chExt cx="186734" cy="472111"/>
          </a:xfrm>
        </p:grpSpPr>
        <p:sp>
          <p:nvSpPr>
            <p:cNvPr id="103" name="Rectangle 102"/>
            <p:cNvSpPr/>
            <p:nvPr/>
          </p:nvSpPr>
          <p:spPr>
            <a:xfrm>
              <a:off x="4371975" y="2956889"/>
              <a:ext cx="186734" cy="47211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sp>
          <p:nvSpPr>
            <p:cNvPr id="104" name="Rectangle 103"/>
            <p:cNvSpPr/>
            <p:nvPr/>
          </p:nvSpPr>
          <p:spPr>
            <a:xfrm>
              <a:off x="4422294" y="3009077"/>
              <a:ext cx="90944" cy="89393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sp>
          <p:nvSpPr>
            <p:cNvPr id="105" name="Rectangle 104"/>
            <p:cNvSpPr/>
            <p:nvPr/>
          </p:nvSpPr>
          <p:spPr>
            <a:xfrm>
              <a:off x="4422294" y="3150649"/>
              <a:ext cx="90944" cy="89393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sp>
          <p:nvSpPr>
            <p:cNvPr id="106" name="Rectangle 105"/>
            <p:cNvSpPr/>
            <p:nvPr/>
          </p:nvSpPr>
          <p:spPr>
            <a:xfrm>
              <a:off x="4422294" y="3293670"/>
              <a:ext cx="90944" cy="89393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</p:grpSp>
      <p:grpSp>
        <p:nvGrpSpPr>
          <p:cNvPr id="107" name="Group 106"/>
          <p:cNvGrpSpPr/>
          <p:nvPr/>
        </p:nvGrpSpPr>
        <p:grpSpPr>
          <a:xfrm>
            <a:off x="1699113" y="1888289"/>
            <a:ext cx="404138" cy="1021764"/>
            <a:chOff x="4371975" y="2956889"/>
            <a:chExt cx="186734" cy="472111"/>
          </a:xfrm>
        </p:grpSpPr>
        <p:sp>
          <p:nvSpPr>
            <p:cNvPr id="108" name="Rectangle 107"/>
            <p:cNvSpPr/>
            <p:nvPr/>
          </p:nvSpPr>
          <p:spPr>
            <a:xfrm>
              <a:off x="4371975" y="2956889"/>
              <a:ext cx="186734" cy="47211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sp>
          <p:nvSpPr>
            <p:cNvPr id="109" name="Rectangle 108"/>
            <p:cNvSpPr/>
            <p:nvPr/>
          </p:nvSpPr>
          <p:spPr>
            <a:xfrm>
              <a:off x="4422294" y="3009077"/>
              <a:ext cx="90944" cy="89393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sp>
          <p:nvSpPr>
            <p:cNvPr id="110" name="Rectangle 109"/>
            <p:cNvSpPr/>
            <p:nvPr/>
          </p:nvSpPr>
          <p:spPr>
            <a:xfrm>
              <a:off x="4422294" y="3150649"/>
              <a:ext cx="90944" cy="89393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sp>
          <p:nvSpPr>
            <p:cNvPr id="111" name="Rectangle 110"/>
            <p:cNvSpPr/>
            <p:nvPr/>
          </p:nvSpPr>
          <p:spPr>
            <a:xfrm>
              <a:off x="4422294" y="3293670"/>
              <a:ext cx="90944" cy="89393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/>
              <p:cNvSpPr txBox="1"/>
              <p:nvPr/>
            </p:nvSpPr>
            <p:spPr>
              <a:xfrm>
                <a:off x="6777940" y="5940734"/>
                <a:ext cx="4310271" cy="553998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3600" b="1" i="0" smtClean="0">
                        <a:latin typeface="Cambria Math" charset="0"/>
                      </a:rPr>
                      <m:t>𝚯</m:t>
                    </m:r>
                  </m:oMath>
                </a14:m>
                <a:r>
                  <a:rPr lang="en-US" sz="3600" b="1" dirty="0" smtClean="0"/>
                  <a:t>: </a:t>
                </a:r>
                <a:r>
                  <a:rPr lang="en-US" sz="3600" dirty="0" smtClean="0"/>
                  <a:t>model parameters</a:t>
                </a:r>
                <a:endParaRPr lang="en-US" sz="3600" dirty="0"/>
              </a:p>
            </p:txBody>
          </p:sp>
        </mc:Choice>
        <mc:Fallback xmlns="">
          <p:sp>
            <p:nvSpPr>
              <p:cNvPr id="112" name="TextBox 1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7940" y="5940734"/>
                <a:ext cx="4310271" cy="553998"/>
              </a:xfrm>
              <a:prstGeom prst="rect">
                <a:avLst/>
              </a:prstGeom>
              <a:blipFill rotWithShape="0">
                <a:blip r:embed="rId6"/>
                <a:stretch>
                  <a:fillRect t="-23913" r="-2116" b="-478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TextBox 57"/>
          <p:cNvSpPr txBox="1"/>
          <p:nvPr/>
        </p:nvSpPr>
        <p:spPr>
          <a:xfrm>
            <a:off x="4722270" y="1944615"/>
            <a:ext cx="48350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Helvetica Neue" charset="0"/>
                <a:ea typeface="Helvetica Neue" charset="0"/>
                <a:cs typeface="Helvetica Neue" charset="0"/>
              </a:rPr>
              <a:t>For each node:</a:t>
            </a:r>
            <a:endParaRPr lang="en-US" sz="28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4484465" y="3147052"/>
            <a:ext cx="61257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latin typeface="Helvetica Neue" charset="0"/>
                <a:ea typeface="Helvetica Neue" charset="0"/>
                <a:cs typeface="Helvetica Neue" charset="0"/>
              </a:rPr>
              <a:t>Compute Q-value:</a:t>
            </a:r>
            <a:endParaRPr lang="en-US" sz="36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24837" y="4093127"/>
            <a:ext cx="7867163" cy="805012"/>
          </a:xfrm>
          <a:prstGeom prst="rect">
            <a:avLst/>
          </a:prstGeom>
        </p:spPr>
      </p:pic>
      <p:cxnSp>
        <p:nvCxnSpPr>
          <p:cNvPr id="63" name="Straight Connector 62"/>
          <p:cNvCxnSpPr/>
          <p:nvPr/>
        </p:nvCxnSpPr>
        <p:spPr>
          <a:xfrm>
            <a:off x="8610600" y="4898139"/>
            <a:ext cx="1982800" cy="15091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10855018" y="4913230"/>
            <a:ext cx="99756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8412205" y="4880828"/>
            <a:ext cx="284176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smtClean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</a:rPr>
              <a:t>Sum-pooling over nodes</a:t>
            </a:r>
            <a:endParaRPr lang="en-US" sz="3200" dirty="0">
              <a:solidFill>
                <a:schemeClr val="accent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1425898" y="2137722"/>
            <a:ext cx="9340204" cy="2062103"/>
          </a:xfrm>
          <a:prstGeom prst="rect">
            <a:avLst/>
          </a:prstGeom>
          <a:solidFill>
            <a:srgbClr val="00B050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SOLUTION</a:t>
            </a:r>
            <a:endParaRPr lang="en-US" sz="3200" dirty="0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r>
              <a:rPr lang="en-US" sz="3200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1- </a:t>
            </a:r>
            <a:r>
              <a:rPr lang="en-US" sz="3200" b="1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No feature engineering</a:t>
            </a:r>
            <a:r>
              <a:rPr lang="en-US" sz="3200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 needed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2- Features’ parameters </a:t>
            </a:r>
            <a:r>
              <a:rPr lang="en-US" sz="3200" b="1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trained to be good</a:t>
            </a:r>
          </a:p>
          <a:p>
            <a:r>
              <a:rPr lang="en-US" sz="3200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3</a:t>
            </a:r>
            <a:r>
              <a:rPr lang="en-US" sz="3200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- Can handle </a:t>
            </a:r>
            <a:r>
              <a:rPr lang="en-US" sz="3200" b="1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different graph sizes</a:t>
            </a:r>
          </a:p>
        </p:txBody>
      </p:sp>
    </p:spTree>
    <p:extLst>
      <p:ext uri="{BB962C8B-B14F-4D97-AF65-F5344CB8AC3E}">
        <p14:creationId xmlns:p14="http://schemas.microsoft.com/office/powerpoint/2010/main" val="946349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Overall Framework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B5412-5B51-1E42-8325-2C600CEC312F}" type="slidenum">
              <a:rPr lang="en-US" smtClean="0"/>
              <a:t>13</a:t>
            </a:fld>
            <a:endParaRPr lang="en-US"/>
          </a:p>
        </p:txBody>
      </p:sp>
      <p:pic>
        <p:nvPicPr>
          <p:cNvPr id="296" name="Picture 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60" y="1559848"/>
            <a:ext cx="12201209" cy="4655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059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Experimental Setup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B5412-5B51-1E42-8325-2C600CEC312F}" type="slidenum">
              <a:rPr lang="en-US" smtClean="0"/>
              <a:t>14</a:t>
            </a:fld>
            <a:endParaRPr lang="en-US"/>
          </a:p>
        </p:txBody>
      </p:sp>
      <p:graphicFrame>
        <p:nvGraphicFramePr>
          <p:cNvPr id="5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20429410"/>
              </p:ext>
            </p:extLst>
          </p:nvPr>
        </p:nvGraphicFramePr>
        <p:xfrm>
          <a:off x="394336" y="1843088"/>
          <a:ext cx="11403328" cy="24688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86964"/>
                <a:gridCol w="3028950"/>
                <a:gridCol w="2724150"/>
                <a:gridCol w="3263264"/>
              </a:tblGrid>
              <a:tr h="370840">
                <a:tc>
                  <a:txBody>
                    <a:bodyPr/>
                    <a:lstStyle/>
                    <a:p>
                      <a:endParaRPr lang="en-US" sz="2400" b="1" dirty="0">
                        <a:solidFill>
                          <a:schemeClr val="tx1"/>
                        </a:solidFill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 smtClean="0"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Minimum Vertex</a:t>
                      </a:r>
                      <a:r>
                        <a:rPr lang="en-US" sz="2400" b="1" baseline="0" dirty="0" smtClean="0"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 Cover (MVC)</a:t>
                      </a:r>
                      <a:endParaRPr lang="en-US" sz="2400" b="1" dirty="0">
                        <a:solidFill>
                          <a:schemeClr val="tx1"/>
                        </a:solidFill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 smtClean="0"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Maximum Cut (MAXCUT)</a:t>
                      </a:r>
                      <a:endParaRPr lang="en-US" sz="2400" b="1" dirty="0">
                        <a:solidFill>
                          <a:schemeClr val="tx1"/>
                        </a:solidFill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 smtClean="0"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Traveling Salesman Problem</a:t>
                      </a:r>
                      <a:r>
                        <a:rPr lang="en-US" sz="2400" b="1" baseline="0" dirty="0" smtClean="0"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 (TSP)</a:t>
                      </a:r>
                      <a:endParaRPr lang="en-US" sz="2400" b="1" dirty="0">
                        <a:solidFill>
                          <a:schemeClr val="tx1"/>
                        </a:solidFill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0" dirty="0" smtClean="0">
                          <a:solidFill>
                            <a:srgbClr val="0070C0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Graph</a:t>
                      </a:r>
                      <a:r>
                        <a:rPr lang="en-US" sz="2400" b="0" baseline="0" dirty="0" smtClean="0">
                          <a:solidFill>
                            <a:srgbClr val="0070C0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 types</a:t>
                      </a:r>
                      <a:endParaRPr lang="en-US" sz="2400" b="0" dirty="0">
                        <a:solidFill>
                          <a:srgbClr val="0070C0"/>
                        </a:solidFill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 err="1" smtClean="0">
                          <a:solidFill>
                            <a:srgbClr val="0070C0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Erdos-Renyi</a:t>
                      </a:r>
                      <a:r>
                        <a:rPr lang="en-US" sz="2400" b="0" baseline="0" dirty="0" smtClean="0">
                          <a:solidFill>
                            <a:srgbClr val="0070C0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 (ER) or </a:t>
                      </a:r>
                      <a:r>
                        <a:rPr lang="en-US" sz="2400" b="0" baseline="0" dirty="0" err="1" smtClean="0">
                          <a:solidFill>
                            <a:srgbClr val="0070C0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Barabasi</a:t>
                      </a:r>
                      <a:r>
                        <a:rPr lang="en-US" sz="2400" b="0" baseline="0" dirty="0" smtClean="0">
                          <a:solidFill>
                            <a:srgbClr val="0070C0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-Albert (BA)</a:t>
                      </a:r>
                      <a:endParaRPr lang="en-US" sz="2400" b="0" dirty="0">
                        <a:solidFill>
                          <a:srgbClr val="0070C0"/>
                        </a:solidFill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 smtClean="0">
                          <a:solidFill>
                            <a:srgbClr val="0070C0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ER or BA</a:t>
                      </a:r>
                      <a:endParaRPr lang="en-US" sz="2400" b="0" dirty="0">
                        <a:solidFill>
                          <a:srgbClr val="0070C0"/>
                        </a:solidFill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 smtClean="0">
                          <a:solidFill>
                            <a:srgbClr val="0070C0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DIMACS generator; uniform grid or clustered</a:t>
                      </a:r>
                      <a:endParaRPr lang="en-US" sz="2400" b="0" dirty="0">
                        <a:solidFill>
                          <a:srgbClr val="0070C0"/>
                        </a:solidFill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0" dirty="0" smtClean="0">
                          <a:solidFill>
                            <a:srgbClr val="00B050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Solvers</a:t>
                      </a:r>
                      <a:endParaRPr lang="en-US" sz="2400" b="0" dirty="0">
                        <a:solidFill>
                          <a:srgbClr val="00B050"/>
                        </a:solidFill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 smtClean="0">
                          <a:solidFill>
                            <a:srgbClr val="00B050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ILP with CPLEX</a:t>
                      </a:r>
                      <a:endParaRPr lang="en-US" sz="2400" b="0" dirty="0">
                        <a:solidFill>
                          <a:srgbClr val="00B050"/>
                        </a:solidFill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 smtClean="0">
                          <a:solidFill>
                            <a:srgbClr val="00B050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IQP with CPLEX</a:t>
                      </a:r>
                      <a:endParaRPr lang="en-US" sz="2400" b="0" dirty="0">
                        <a:solidFill>
                          <a:srgbClr val="00B050"/>
                        </a:solidFill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 smtClean="0">
                          <a:solidFill>
                            <a:srgbClr val="00B050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Concorde</a:t>
                      </a:r>
                      <a:endParaRPr lang="en-US" sz="2400" b="0" dirty="0">
                        <a:solidFill>
                          <a:srgbClr val="00B050"/>
                        </a:solidFill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4534058"/>
                <a:ext cx="10515600" cy="1600201"/>
              </a:xfrm>
            </p:spPr>
            <p:txBody>
              <a:bodyPr/>
              <a:lstStyle/>
              <a:p>
                <a:r>
                  <a:rPr lang="en-US" dirty="0" smtClean="0"/>
                  <a:t>Feature embedding size: 64</a:t>
                </a:r>
              </a:p>
              <a:p>
                <a:r>
                  <a:rPr lang="en-US" dirty="0" smtClean="0"/>
                  <a:t>Embedding iterations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charset="0"/>
                      </a:rPr>
                      <m:t>𝑇</m:t>
                    </m:r>
                  </m:oMath>
                </a14:m>
                <a:r>
                  <a:rPr lang="en-US" dirty="0" smtClean="0"/>
                  <a:t>: 3 to 5</a:t>
                </a:r>
              </a:p>
              <a:p>
                <a:r>
                  <a:rPr lang="en-US" dirty="0" smtClean="0"/>
                  <a:t>Full details in paper</a:t>
                </a:r>
                <a:endParaRPr lang="en-US" dirty="0"/>
              </a:p>
            </p:txBody>
          </p:sp>
        </mc:Choice>
        <mc:Fallback xmlns="">
          <p:sp>
            <p:nvSpPr>
              <p:cNvPr id="6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4534058"/>
                <a:ext cx="10515600" cy="1600201"/>
              </a:xfrm>
              <a:blipFill rotWithShape="0">
                <a:blip r:embed="rId2"/>
                <a:stretch>
                  <a:fillRect l="-1043" t="-6870" b="-45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66087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 smtClean="0"/>
              <a:t>Results: Solution Quality [MVC - BA]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B5412-5B51-1E42-8325-2C600CEC312F}" type="slidenum">
              <a:rPr lang="en-US" smtClean="0"/>
              <a:t>15</a:t>
            </a:fld>
            <a:endParaRPr lang="en-US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9001" y="1127794"/>
            <a:ext cx="8891106" cy="542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9" name="Group 8"/>
          <p:cNvGrpSpPr/>
          <p:nvPr/>
        </p:nvGrpSpPr>
        <p:grpSpPr>
          <a:xfrm>
            <a:off x="2549601" y="4713204"/>
            <a:ext cx="6624742" cy="1307515"/>
            <a:chOff x="5138057" y="4664325"/>
            <a:chExt cx="5791200" cy="114300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ounded Rectangle 9"/>
                <p:cNvSpPr/>
                <p:nvPr/>
              </p:nvSpPr>
              <p:spPr bwMode="auto">
                <a:xfrm>
                  <a:off x="6400800" y="4664325"/>
                  <a:ext cx="3614057" cy="609600"/>
                </a:xfrm>
                <a:prstGeom prst="roundRect">
                  <a:avLst/>
                </a:prstGeom>
                <a:solidFill>
                  <a:schemeClr val="bg1">
                    <a:alpha val="80000"/>
                  </a:schemeClr>
                </a:solidFill>
                <a:ln w="38100" cap="flat" cmpd="sng" algn="ctr">
                  <a:solidFill>
                    <a:srgbClr val="0066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2800" b="0" i="0" u="none" strike="noStrike" cap="none" normalizeH="0" baseline="0" dirty="0" smtClean="0">
                      <a:ln>
                        <a:noFill/>
                      </a:ln>
                      <a:solidFill>
                        <a:srgbClr val="006600"/>
                      </a:solidFill>
                      <a:effectLst/>
                    </a:rPr>
                    <a:t>approximation ratio </a:t>
                  </a:r>
                  <a14:m>
                    <m:oMath xmlns:m="http://schemas.openxmlformats.org/officeDocument/2006/math">
                      <m:r>
                        <a:rPr kumimoji="0" lang="en-US" sz="2800" b="0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Cambria Math"/>
                        </a:rPr>
                        <m:t>≈1</m:t>
                      </m:r>
                    </m:oMath>
                  </a14:m>
                  <a:endParaRPr kumimoji="0" lang="en-US" sz="2800" b="0" i="0" u="none" strike="noStrike" cap="none" normalizeH="0" baseline="0" dirty="0" smtClean="0">
                    <a:ln>
                      <a:noFill/>
                    </a:ln>
                    <a:solidFill>
                      <a:srgbClr val="006600"/>
                    </a:solidFill>
                    <a:effectLst/>
                  </a:endParaRPr>
                </a:p>
              </p:txBody>
            </p:sp>
          </mc:Choice>
          <mc:Fallback xmlns="">
            <p:sp>
              <p:nvSpPr>
                <p:cNvPr id="13" name="Rounded Rectangle 1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6400800" y="4664325"/>
                  <a:ext cx="3614057" cy="609600"/>
                </a:xfrm>
                <a:prstGeom prst="roundRect">
                  <a:avLst/>
                </a:prstGeom>
                <a:blipFill rotWithShape="0">
                  <a:blip r:embed="rId4"/>
                  <a:stretch>
                    <a:fillRect l="-3840" b="-17925"/>
                  </a:stretch>
                </a:blipFill>
                <a:ln w="38100" cap="flat" cmpd="sng" algn="ctr">
                  <a:solidFill>
                    <a:srgbClr val="0066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" name="Straight Arrow Connector 10"/>
            <p:cNvCxnSpPr/>
            <p:nvPr/>
          </p:nvCxnSpPr>
          <p:spPr bwMode="auto">
            <a:xfrm flipH="1">
              <a:off x="5138057" y="5273925"/>
              <a:ext cx="3162300" cy="533400"/>
            </a:xfrm>
            <a:prstGeom prst="straightConnector1">
              <a:avLst/>
            </a:prstGeom>
            <a:noFill/>
            <a:ln w="38100">
              <a:solidFill>
                <a:srgbClr val="006600"/>
              </a:solidFill>
              <a:round/>
              <a:headEnd type="none"/>
              <a:tailEnd type="triangle"/>
            </a:ln>
          </p:spPr>
        </p:cxnSp>
        <p:cxnSp>
          <p:nvCxnSpPr>
            <p:cNvPr id="12" name="Straight Arrow Connector 11"/>
            <p:cNvCxnSpPr/>
            <p:nvPr/>
          </p:nvCxnSpPr>
          <p:spPr bwMode="auto">
            <a:xfrm flipH="1">
              <a:off x="6585857" y="5273925"/>
              <a:ext cx="1714500" cy="533400"/>
            </a:xfrm>
            <a:prstGeom prst="straightConnector1">
              <a:avLst/>
            </a:prstGeom>
            <a:noFill/>
            <a:ln w="38100">
              <a:solidFill>
                <a:srgbClr val="006600"/>
              </a:solidFill>
              <a:round/>
              <a:headEnd type="none"/>
              <a:tailEnd type="triangle"/>
            </a:ln>
          </p:spPr>
        </p:cxnSp>
        <p:cxnSp>
          <p:nvCxnSpPr>
            <p:cNvPr id="13" name="Straight Arrow Connector 12"/>
            <p:cNvCxnSpPr/>
            <p:nvPr/>
          </p:nvCxnSpPr>
          <p:spPr bwMode="auto">
            <a:xfrm flipH="1">
              <a:off x="8033657" y="5273925"/>
              <a:ext cx="266700" cy="533400"/>
            </a:xfrm>
            <a:prstGeom prst="straightConnector1">
              <a:avLst/>
            </a:prstGeom>
            <a:noFill/>
            <a:ln w="38100">
              <a:solidFill>
                <a:srgbClr val="006600"/>
              </a:solidFill>
              <a:round/>
              <a:headEnd type="none"/>
              <a:tailEnd type="triangle"/>
            </a:ln>
          </p:spPr>
        </p:cxnSp>
        <p:cxnSp>
          <p:nvCxnSpPr>
            <p:cNvPr id="14" name="Straight Arrow Connector 13"/>
            <p:cNvCxnSpPr/>
            <p:nvPr/>
          </p:nvCxnSpPr>
          <p:spPr bwMode="auto">
            <a:xfrm>
              <a:off x="8319407" y="5273925"/>
              <a:ext cx="1238250" cy="533400"/>
            </a:xfrm>
            <a:prstGeom prst="straightConnector1">
              <a:avLst/>
            </a:prstGeom>
            <a:noFill/>
            <a:ln w="38100">
              <a:solidFill>
                <a:srgbClr val="006600"/>
              </a:solidFill>
              <a:round/>
              <a:headEnd type="none"/>
              <a:tailEnd type="triangle"/>
            </a:ln>
          </p:spPr>
        </p:cxnSp>
        <p:cxnSp>
          <p:nvCxnSpPr>
            <p:cNvPr id="15" name="Straight Arrow Connector 14"/>
            <p:cNvCxnSpPr/>
            <p:nvPr/>
          </p:nvCxnSpPr>
          <p:spPr bwMode="auto">
            <a:xfrm>
              <a:off x="8319407" y="5273925"/>
              <a:ext cx="2609850" cy="533400"/>
            </a:xfrm>
            <a:prstGeom prst="straightConnector1">
              <a:avLst/>
            </a:prstGeom>
            <a:noFill/>
            <a:ln w="38100">
              <a:solidFill>
                <a:srgbClr val="006600"/>
              </a:solidFill>
              <a:round/>
              <a:headEnd type="none"/>
              <a:tailEnd type="triangle"/>
            </a:ln>
          </p:spPr>
        </p:cxnSp>
      </p:grpSp>
      <p:sp>
        <p:nvSpPr>
          <p:cNvPr id="8" name="TextBox 7"/>
          <p:cNvSpPr txBox="1"/>
          <p:nvPr/>
        </p:nvSpPr>
        <p:spPr>
          <a:xfrm>
            <a:off x="5201934" y="1325563"/>
            <a:ext cx="538792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0070C0"/>
                </a:solidFill>
                <a:latin typeface="Helvetica Neue" charset="0"/>
                <a:ea typeface="Helvetica Neue" charset="0"/>
                <a:cs typeface="Helvetica Neue" charset="0"/>
              </a:rPr>
              <a:t>Our method is near-optimal, </a:t>
            </a:r>
            <a:r>
              <a:rPr lang="en-US" sz="3200" smtClean="0">
                <a:solidFill>
                  <a:srgbClr val="0070C0"/>
                </a:solidFill>
                <a:latin typeface="Helvetica Neue" charset="0"/>
                <a:ea typeface="Helvetica Neue" charset="0"/>
                <a:cs typeface="Helvetica Neue" charset="0"/>
              </a:rPr>
              <a:t>barely visible.</a:t>
            </a:r>
            <a:endParaRPr lang="en-US" sz="3200">
              <a:solidFill>
                <a:srgbClr val="0070C0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2015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1137900" cy="1325563"/>
          </a:xfrm>
        </p:spPr>
        <p:txBody>
          <a:bodyPr/>
          <a:lstStyle/>
          <a:p>
            <a:r>
              <a:rPr lang="en-US" dirty="0" smtClean="0"/>
              <a:t>Results: </a:t>
            </a:r>
            <a:r>
              <a:rPr lang="en-US" dirty="0"/>
              <a:t>Solution Quality </a:t>
            </a:r>
            <a:r>
              <a:rPr lang="en-US" smtClean="0"/>
              <a:t>[MAXCUT - BA]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B5412-5B51-1E42-8325-2C600CEC312F}" type="slidenum">
              <a:rPr lang="en-US" smtClean="0"/>
              <a:t>16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3947" y="1235075"/>
            <a:ext cx="8984105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552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1455400" cy="1325563"/>
          </a:xfrm>
        </p:spPr>
        <p:txBody>
          <a:bodyPr/>
          <a:lstStyle/>
          <a:p>
            <a:r>
              <a:rPr lang="en-US" dirty="0" smtClean="0"/>
              <a:t>Results: </a:t>
            </a:r>
            <a:r>
              <a:rPr lang="en-US" dirty="0"/>
              <a:t>Solution Quality </a:t>
            </a:r>
            <a:r>
              <a:rPr lang="en-US" smtClean="0"/>
              <a:t>[TSP - clustered]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B5412-5B51-1E42-8325-2C600CEC312F}" type="slidenum">
              <a:rPr lang="en-US" smtClean="0"/>
              <a:t>17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2115" y="1235075"/>
            <a:ext cx="896777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635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Results: Realistic Instances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3859212"/>
            <a:ext cx="10515600" cy="2245043"/>
          </a:xfrm>
        </p:spPr>
        <p:txBody>
          <a:bodyPr/>
          <a:lstStyle/>
          <a:p>
            <a:r>
              <a:rPr lang="en-US" b="1" dirty="0" err="1" smtClean="0"/>
              <a:t>MemeTracker</a:t>
            </a:r>
            <a:r>
              <a:rPr lang="en-US" dirty="0" smtClean="0"/>
              <a:t>: graph of news propagation </a:t>
            </a:r>
            <a:r>
              <a:rPr lang="en-US" dirty="0"/>
              <a:t>between media </a:t>
            </a:r>
            <a:r>
              <a:rPr lang="en-US" dirty="0">
                <a:hlinkClick r:id="rId2"/>
              </a:rPr>
              <a:t>http://snap.stanford.edu/netinf/#</a:t>
            </a:r>
            <a:r>
              <a:rPr lang="en-US" dirty="0" smtClean="0">
                <a:hlinkClick r:id="rId2"/>
              </a:rPr>
              <a:t>data</a:t>
            </a:r>
            <a:r>
              <a:rPr lang="en-US" dirty="0" smtClean="0"/>
              <a:t> </a:t>
            </a:r>
          </a:p>
          <a:p>
            <a:r>
              <a:rPr lang="en-US" b="1" dirty="0" smtClean="0"/>
              <a:t>Physics</a:t>
            </a:r>
            <a:r>
              <a:rPr lang="en-US" dirty="0" smtClean="0"/>
              <a:t>: </a:t>
            </a:r>
            <a:r>
              <a:rPr lang="en-US" dirty="0" err="1" smtClean="0"/>
              <a:t>Ising</a:t>
            </a:r>
            <a:r>
              <a:rPr lang="en-US" dirty="0" smtClean="0"/>
              <a:t> </a:t>
            </a:r>
            <a:r>
              <a:rPr lang="en-US" dirty="0"/>
              <a:t>spin glass model </a:t>
            </a:r>
            <a:r>
              <a:rPr lang="en-US" dirty="0">
                <a:hlinkClick r:id="rId3"/>
              </a:rPr>
              <a:t>http://www.optsicom.es/maxcut/#</a:t>
            </a:r>
            <a:r>
              <a:rPr lang="en-US" dirty="0" smtClean="0">
                <a:hlinkClick r:id="rId3"/>
              </a:rPr>
              <a:t>instances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B5412-5B51-1E42-8325-2C600CEC312F}" type="slidenum">
              <a:rPr lang="en-US" smtClean="0"/>
              <a:t>18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456" y="1690688"/>
            <a:ext cx="11699088" cy="1885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938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253853"/>
            <a:ext cx="10515600" cy="1325563"/>
          </a:xfrm>
        </p:spPr>
        <p:txBody>
          <a:bodyPr/>
          <a:lstStyle/>
          <a:p>
            <a:r>
              <a:rPr lang="en-US" dirty="0" smtClean="0"/>
              <a:t>Results: Algorithm Behavior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B5412-5B51-1E42-8325-2C600CEC312F}" type="slidenum">
              <a:rPr lang="en-US" smtClean="0"/>
              <a:t>19</a:t>
            </a:fld>
            <a:endParaRPr lang="en-US"/>
          </a:p>
        </p:txBody>
      </p:sp>
      <p:pic>
        <p:nvPicPr>
          <p:cNvPr id="11" name="merged-40-50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9743" y="1459498"/>
            <a:ext cx="11952514" cy="4027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403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</a:t>
            </a:r>
            <a:r>
              <a:rPr lang="zh-CN" altLang="en-US" dirty="0" smtClean="0"/>
              <a:t> </a:t>
            </a:r>
            <a:r>
              <a:rPr lang="en-US" altLang="zh-CN" dirty="0" smtClean="0"/>
              <a:t>motivational</a:t>
            </a:r>
            <a:r>
              <a:rPr lang="zh-CN" altLang="en-US" dirty="0" smtClean="0"/>
              <a:t> </a:t>
            </a:r>
            <a:r>
              <a:rPr lang="en-US" altLang="zh-CN" dirty="0" smtClean="0"/>
              <a:t>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08168"/>
            <a:ext cx="10515600" cy="4351338"/>
          </a:xfrm>
        </p:spPr>
        <p:txBody>
          <a:bodyPr/>
          <a:lstStyle/>
          <a:p>
            <a:r>
              <a:rPr lang="en-US" b="1" dirty="0" smtClean="0"/>
              <a:t>Minimum Vertex Cover</a:t>
            </a:r>
          </a:p>
          <a:p>
            <a:pPr lvl="1"/>
            <a:r>
              <a:rPr lang="en-US" dirty="0" smtClean="0"/>
              <a:t>Find smallest vertex subset S </a:t>
            </a:r>
            <a:r>
              <a:rPr lang="en-US" dirty="0" err="1" smtClean="0"/>
              <a:t>s.t.</a:t>
            </a:r>
            <a:r>
              <a:rPr lang="en-US" dirty="0" smtClean="0"/>
              <a:t> each edge has at least one end in </a:t>
            </a:r>
            <a:r>
              <a:rPr lang="en-US" dirty="0" smtClean="0"/>
              <a:t>S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B5412-5B51-1E42-8325-2C600CEC312F}" type="slidenum">
              <a:rPr lang="en-US" smtClean="0"/>
              <a:t>2</a:t>
            </a:fld>
            <a:endParaRPr lang="en-US"/>
          </a:p>
        </p:txBody>
      </p:sp>
      <p:grpSp>
        <p:nvGrpSpPr>
          <p:cNvPr id="37" name="Group 36"/>
          <p:cNvGrpSpPr/>
          <p:nvPr/>
        </p:nvGrpSpPr>
        <p:grpSpPr>
          <a:xfrm>
            <a:off x="1669275" y="2537110"/>
            <a:ext cx="6473848" cy="3555686"/>
            <a:chOff x="2859076" y="2621277"/>
            <a:chExt cx="6473848" cy="3555686"/>
          </a:xfrm>
        </p:grpSpPr>
        <p:grpSp>
          <p:nvGrpSpPr>
            <p:cNvPr id="5" name="Group 4"/>
            <p:cNvGrpSpPr/>
            <p:nvPr/>
          </p:nvGrpSpPr>
          <p:grpSpPr>
            <a:xfrm>
              <a:off x="2859076" y="2621277"/>
              <a:ext cx="6473848" cy="3555686"/>
              <a:chOff x="1011226" y="2179998"/>
              <a:chExt cx="6473848" cy="3555686"/>
            </a:xfrm>
          </p:grpSpPr>
          <p:grpSp>
            <p:nvGrpSpPr>
              <p:cNvPr id="6" name="Group 5"/>
              <p:cNvGrpSpPr/>
              <p:nvPr/>
            </p:nvGrpSpPr>
            <p:grpSpPr>
              <a:xfrm>
                <a:off x="1011226" y="2179998"/>
                <a:ext cx="6473848" cy="3555686"/>
                <a:chOff x="1011226" y="1750423"/>
                <a:chExt cx="6473848" cy="3555686"/>
              </a:xfrm>
            </p:grpSpPr>
            <p:pic>
              <p:nvPicPr>
                <p:cNvPr id="9" name="Picture 8"/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458717" y="3021874"/>
                  <a:ext cx="588974" cy="559526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</p:pic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62400" y="4746583"/>
                  <a:ext cx="559526" cy="559526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</p:pic>
            <p:pic>
              <p:nvPicPr>
                <p:cNvPr id="11" name="Picture 10"/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373426" y="1752600"/>
                  <a:ext cx="588974" cy="559526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905000" y="4746583"/>
                  <a:ext cx="588974" cy="559526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</p:pic>
            <p:pic>
              <p:nvPicPr>
                <p:cNvPr id="13" name="Picture 12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93074" y="1878874"/>
                  <a:ext cx="559526" cy="559526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</p:pic>
            <p:pic>
              <p:nvPicPr>
                <p:cNvPr id="14" name="Picture 13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73286" y="3566160"/>
                  <a:ext cx="559526" cy="559526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</p:pic>
            <p:cxnSp>
              <p:nvCxnSpPr>
                <p:cNvPr id="15" name="Straight Connector 14"/>
                <p:cNvCxnSpPr>
                  <a:stCxn id="9" idx="2"/>
                  <a:endCxn id="12" idx="0"/>
                </p:cNvCxnSpPr>
                <p:nvPr/>
              </p:nvCxnSpPr>
              <p:spPr bwMode="auto">
                <a:xfrm>
                  <a:off x="3667913" y="2312126"/>
                  <a:ext cx="585136" cy="1254034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chemeClr val="tx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</p:cxnSp>
            <p:cxnSp>
              <p:nvCxnSpPr>
                <p:cNvPr id="16" name="Straight Connector 15"/>
                <p:cNvCxnSpPr>
                  <a:stCxn id="11" idx="3"/>
                  <a:endCxn id="9" idx="1"/>
                </p:cNvCxnSpPr>
                <p:nvPr/>
              </p:nvCxnSpPr>
              <p:spPr bwMode="auto">
                <a:xfrm flipV="1">
                  <a:off x="1752600" y="2032363"/>
                  <a:ext cx="1620826" cy="126274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chemeClr val="tx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</p:cxnSp>
            <p:cxnSp>
              <p:nvCxnSpPr>
                <p:cNvPr id="17" name="Straight Connector 16"/>
                <p:cNvCxnSpPr>
                  <a:stCxn id="11" idx="2"/>
                  <a:endCxn id="7" idx="1"/>
                </p:cNvCxnSpPr>
                <p:nvPr/>
              </p:nvCxnSpPr>
              <p:spPr bwMode="auto">
                <a:xfrm>
                  <a:off x="1472837" y="2438400"/>
                  <a:ext cx="985880" cy="863237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chemeClr val="tx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</p:cxnSp>
            <p:cxnSp>
              <p:nvCxnSpPr>
                <p:cNvPr id="18" name="Straight Connector 17"/>
                <p:cNvCxnSpPr>
                  <a:stCxn id="7" idx="0"/>
                  <a:endCxn id="9" idx="2"/>
                </p:cNvCxnSpPr>
                <p:nvPr/>
              </p:nvCxnSpPr>
              <p:spPr bwMode="auto">
                <a:xfrm flipV="1">
                  <a:off x="2753204" y="2312126"/>
                  <a:ext cx="914709" cy="709748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chemeClr val="tx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</p:cxnSp>
            <p:cxnSp>
              <p:nvCxnSpPr>
                <p:cNvPr id="19" name="Straight Connector 18"/>
                <p:cNvCxnSpPr>
                  <a:stCxn id="10" idx="0"/>
                  <a:endCxn id="7" idx="2"/>
                </p:cNvCxnSpPr>
                <p:nvPr/>
              </p:nvCxnSpPr>
              <p:spPr bwMode="auto">
                <a:xfrm flipV="1">
                  <a:off x="2199487" y="3581400"/>
                  <a:ext cx="553717" cy="1165183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chemeClr val="tx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</p:cxnSp>
            <p:cxnSp>
              <p:nvCxnSpPr>
                <p:cNvPr id="20" name="Straight Connector 19"/>
                <p:cNvCxnSpPr>
                  <a:stCxn id="10" idx="3"/>
                  <a:endCxn id="12" idx="2"/>
                </p:cNvCxnSpPr>
                <p:nvPr/>
              </p:nvCxnSpPr>
              <p:spPr bwMode="auto">
                <a:xfrm flipV="1">
                  <a:off x="2493974" y="4125686"/>
                  <a:ext cx="1759075" cy="900660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chemeClr val="tx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</p:cxnSp>
            <p:cxnSp>
              <p:nvCxnSpPr>
                <p:cNvPr id="21" name="Straight Connector 20"/>
                <p:cNvCxnSpPr>
                  <a:stCxn id="10" idx="3"/>
                  <a:endCxn id="8" idx="1"/>
                </p:cNvCxnSpPr>
                <p:nvPr/>
              </p:nvCxnSpPr>
              <p:spPr bwMode="auto">
                <a:xfrm>
                  <a:off x="2493974" y="5026346"/>
                  <a:ext cx="1468426" cy="0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chemeClr val="tx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</p:cxnSp>
            <p:pic>
              <p:nvPicPr>
                <p:cNvPr id="22" name="Picture 21"/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896100" y="1750423"/>
                  <a:ext cx="588974" cy="559526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</p:pic>
            <p:cxnSp>
              <p:nvCxnSpPr>
                <p:cNvPr id="23" name="Straight Connector 22"/>
                <p:cNvCxnSpPr>
                  <a:endCxn id="21" idx="1"/>
                </p:cNvCxnSpPr>
                <p:nvPr/>
              </p:nvCxnSpPr>
              <p:spPr bwMode="auto">
                <a:xfrm flipV="1">
                  <a:off x="5583937" y="2030186"/>
                  <a:ext cx="1312163" cy="2177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chemeClr val="tx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</p:cxnSp>
            <p:pic>
              <p:nvPicPr>
                <p:cNvPr id="24" name="Picture 23"/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11226" y="3609025"/>
                  <a:ext cx="588974" cy="559526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</p:pic>
            <p:cxnSp>
              <p:nvCxnSpPr>
                <p:cNvPr id="25" name="Straight Connector 24"/>
                <p:cNvCxnSpPr>
                  <a:stCxn id="10" idx="1"/>
                  <a:endCxn id="23" idx="2"/>
                </p:cNvCxnSpPr>
                <p:nvPr/>
              </p:nvCxnSpPr>
              <p:spPr bwMode="auto">
                <a:xfrm flipH="1" flipV="1">
                  <a:off x="1305713" y="4168551"/>
                  <a:ext cx="599287" cy="857795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chemeClr val="tx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</p:cxnSp>
            <p:grpSp>
              <p:nvGrpSpPr>
                <p:cNvPr id="26" name="Group 25"/>
                <p:cNvGrpSpPr/>
                <p:nvPr/>
              </p:nvGrpSpPr>
              <p:grpSpPr>
                <a:xfrm>
                  <a:off x="4253049" y="2312126"/>
                  <a:ext cx="1995351" cy="1620458"/>
                  <a:chOff x="4253049" y="2312126"/>
                  <a:chExt cx="1995351" cy="1620458"/>
                </a:xfrm>
              </p:grpSpPr>
              <p:cxnSp>
                <p:nvCxnSpPr>
                  <p:cNvPr id="32" name="Straight Connector 31"/>
                  <p:cNvCxnSpPr>
                    <a:stCxn id="12" idx="0"/>
                  </p:cNvCxnSpPr>
                  <p:nvPr/>
                </p:nvCxnSpPr>
                <p:spPr bwMode="auto">
                  <a:xfrm flipV="1">
                    <a:off x="4253049" y="2312126"/>
                    <a:ext cx="1036401" cy="1254034"/>
                  </a:xfrm>
                  <a:prstGeom prst="line">
                    <a:avLst/>
                  </a:prstGeom>
                  <a:noFill/>
                  <a:ln w="38100" cap="flat" cmpd="sng" algn="ctr">
                    <a:solidFill>
                      <a:schemeClr val="tx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</p:cxnSp>
              <p:cxnSp>
                <p:nvCxnSpPr>
                  <p:cNvPr id="33" name="Straight Connector 32"/>
                  <p:cNvCxnSpPr/>
                  <p:nvPr/>
                </p:nvCxnSpPr>
                <p:spPr bwMode="auto">
                  <a:xfrm flipV="1">
                    <a:off x="4405449" y="2931006"/>
                    <a:ext cx="1779269" cy="787555"/>
                  </a:xfrm>
                  <a:prstGeom prst="line">
                    <a:avLst/>
                  </a:prstGeom>
                  <a:noFill/>
                  <a:ln w="38100" cap="flat" cmpd="sng" algn="ctr">
                    <a:solidFill>
                      <a:srgbClr val="FF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</p:cxnSp>
              <p:cxnSp>
                <p:nvCxnSpPr>
                  <p:cNvPr id="34" name="Straight Connector 33"/>
                  <p:cNvCxnSpPr/>
                  <p:nvPr/>
                </p:nvCxnSpPr>
                <p:spPr bwMode="auto">
                  <a:xfrm>
                    <a:off x="4405449" y="3718560"/>
                    <a:ext cx="1842951" cy="214024"/>
                  </a:xfrm>
                  <a:prstGeom prst="line">
                    <a:avLst/>
                  </a:prstGeom>
                  <a:noFill/>
                  <a:ln w="38100" cap="flat" cmpd="sng" algn="ctr">
                    <a:solidFill>
                      <a:schemeClr val="tx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</p:cxnSp>
            </p:grpSp>
            <p:cxnSp>
              <p:nvCxnSpPr>
                <p:cNvPr id="27" name="Straight Connector 26"/>
                <p:cNvCxnSpPr>
                  <a:stCxn id="12" idx="2"/>
                  <a:endCxn id="8" idx="0"/>
                </p:cNvCxnSpPr>
                <p:nvPr/>
              </p:nvCxnSpPr>
              <p:spPr bwMode="auto">
                <a:xfrm flipH="1">
                  <a:off x="4242163" y="4125686"/>
                  <a:ext cx="10886" cy="620897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chemeClr val="tx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</p:cxnSp>
            <p:cxnSp>
              <p:nvCxnSpPr>
                <p:cNvPr id="28" name="Straight Connector 27"/>
                <p:cNvCxnSpPr>
                  <a:stCxn id="11" idx="2"/>
                  <a:endCxn id="23" idx="0"/>
                </p:cNvCxnSpPr>
                <p:nvPr/>
              </p:nvCxnSpPr>
              <p:spPr bwMode="auto">
                <a:xfrm flipH="1">
                  <a:off x="1305713" y="2438400"/>
                  <a:ext cx="167124" cy="1170625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chemeClr val="tx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</p:cxnSp>
            <p:pic>
              <p:nvPicPr>
                <p:cNvPr id="29" name="Picture 28"/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184718" y="2651243"/>
                  <a:ext cx="588974" cy="559526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</p:pic>
            <p:pic>
              <p:nvPicPr>
                <p:cNvPr id="30" name="Picture 2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248400" y="3652821"/>
                  <a:ext cx="559526" cy="559526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</p:pic>
            <p:pic>
              <p:nvPicPr>
                <p:cNvPr id="31" name="Picture 30"/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994963" y="1752600"/>
                  <a:ext cx="588974" cy="559526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</p:pic>
          </p:grpSp>
          <p:cxnSp>
            <p:nvCxnSpPr>
              <p:cNvPr id="7" name="Straight Connector 6"/>
              <p:cNvCxnSpPr>
                <a:endCxn id="21" idx="2"/>
              </p:cNvCxnSpPr>
              <p:nvPr/>
            </p:nvCxnSpPr>
            <p:spPr bwMode="auto">
              <a:xfrm flipV="1">
                <a:off x="6773692" y="2739524"/>
                <a:ext cx="416895" cy="621057"/>
              </a:xfrm>
              <a:prstGeom prst="line">
                <a:avLst/>
              </a:prstGeom>
              <a:noFill/>
              <a:ln w="38100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cxnSp>
          <p:cxnSp>
            <p:nvCxnSpPr>
              <p:cNvPr id="8" name="Straight Connector 7"/>
              <p:cNvCxnSpPr/>
              <p:nvPr/>
            </p:nvCxnSpPr>
            <p:spPr bwMode="auto">
              <a:xfrm flipH="1" flipV="1">
                <a:off x="6479205" y="3640344"/>
                <a:ext cx="48958" cy="442052"/>
              </a:xfrm>
              <a:prstGeom prst="line">
                <a:avLst/>
              </a:prstGeom>
              <a:noFill/>
              <a:ln w="38100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cxnSp>
        </p:grpSp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78574" y="4250077"/>
              <a:ext cx="484557" cy="475963"/>
            </a:xfrm>
            <a:prstGeom prst="rect">
              <a:avLst/>
            </a:prstGeom>
          </p:spPr>
        </p:pic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44385" y="3255994"/>
              <a:ext cx="484557" cy="475963"/>
            </a:xfrm>
            <a:prstGeom prst="rect">
              <a:avLst/>
            </a:prstGeom>
          </p:spPr>
        </p:pic>
      </p:grpSp>
      <p:pic>
        <p:nvPicPr>
          <p:cNvPr id="38" name="Picture 3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0623" y="5946080"/>
            <a:ext cx="775395" cy="775395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4662" y="6032500"/>
            <a:ext cx="797660" cy="647700"/>
          </a:xfrm>
          <a:prstGeom prst="rect">
            <a:avLst/>
          </a:prstGeom>
        </p:spPr>
      </p:pic>
      <p:sp>
        <p:nvSpPr>
          <p:cNvPr id="41" name="Rectangle 40"/>
          <p:cNvSpPr/>
          <p:nvPr/>
        </p:nvSpPr>
        <p:spPr>
          <a:xfrm>
            <a:off x="2079304" y="6241803"/>
            <a:ext cx="696267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sz="2400" dirty="0"/>
              <a:t>Models advertising optimization in social networks</a:t>
            </a:r>
          </a:p>
        </p:txBody>
      </p:sp>
    </p:spTree>
    <p:extLst>
      <p:ext uri="{BB962C8B-B14F-4D97-AF65-F5344CB8AC3E}">
        <p14:creationId xmlns:p14="http://schemas.microsoft.com/office/powerpoint/2010/main" val="19627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253853"/>
            <a:ext cx="10515600" cy="1325563"/>
          </a:xfrm>
        </p:spPr>
        <p:txBody>
          <a:bodyPr/>
          <a:lstStyle/>
          <a:p>
            <a:r>
              <a:rPr lang="en-US" dirty="0" smtClean="0"/>
              <a:t>Results: Algorithm Behavior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B5412-5B51-1E42-8325-2C600CEC312F}" type="slidenum">
              <a:rPr lang="en-US" smtClean="0"/>
              <a:t>20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249" y="751743"/>
            <a:ext cx="5162843" cy="592457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9006" y="751743"/>
            <a:ext cx="5162843" cy="5924574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20151" y="731520"/>
            <a:ext cx="1715086" cy="562483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301154" y="706585"/>
            <a:ext cx="1715086" cy="562483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992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Chart 2"/>
          <p:cNvGraphicFramePr/>
          <p:nvPr>
            <p:extLst/>
          </p:nvPr>
        </p:nvGraphicFramePr>
        <p:xfrm>
          <a:off x="4724400" y="1875971"/>
          <a:ext cx="6981371" cy="46542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Title 1"/>
          <p:cNvSpPr txBox="1">
            <a:spLocks/>
          </p:cNvSpPr>
          <p:nvPr/>
        </p:nvSpPr>
        <p:spPr>
          <a:xfrm>
            <a:off x="838200" y="365126"/>
            <a:ext cx="10515600" cy="83230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Learning graph opt: quantitative comparison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32413" y="2125603"/>
            <a:ext cx="4152501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400" dirty="0" smtClean="0"/>
              <a:t>Train on small graphs with </a:t>
            </a:r>
          </a:p>
          <a:p>
            <a:r>
              <a:rPr lang="en-US" sz="2400" dirty="0"/>
              <a:t> </a:t>
            </a:r>
            <a:r>
              <a:rPr lang="en-US" sz="2400" dirty="0" smtClean="0"/>
              <a:t>   50-100 nodes</a:t>
            </a:r>
          </a:p>
          <a:p>
            <a:endParaRPr lang="en-US" sz="2400" dirty="0" smtClean="0"/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/>
              <a:t>Generalize to not only graphs from same distribution</a:t>
            </a:r>
          </a:p>
          <a:p>
            <a:pPr marL="342900" indent="-342900">
              <a:buFont typeface="Arial" charset="0"/>
              <a:buChar char="•"/>
            </a:pPr>
            <a:endParaRPr lang="en-US" sz="2400" dirty="0"/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/>
              <a:t>But also larger graphs </a:t>
            </a:r>
          </a:p>
          <a:p>
            <a:pPr marL="342900" indent="-342900">
              <a:buFont typeface="Arial" charset="0"/>
              <a:buChar char="•"/>
            </a:pPr>
            <a:endParaRPr lang="en-US" sz="2400" dirty="0"/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/>
              <a:t>Approximation ratio &lt; 1.007</a:t>
            </a:r>
          </a:p>
          <a:p>
            <a:endParaRPr lang="en-US" sz="2400" kern="0" dirty="0"/>
          </a:p>
          <a:p>
            <a:pPr marL="342900" indent="-342900">
              <a:buFont typeface="Arial" charset="0"/>
              <a:buChar char="•"/>
            </a:pPr>
            <a:endParaRPr lang="en-US" sz="2400" kern="0" dirty="0"/>
          </a:p>
        </p:txBody>
      </p:sp>
    </p:spTree>
    <p:extLst>
      <p:ext uri="{BB962C8B-B14F-4D97-AF65-F5344CB8AC3E}">
        <p14:creationId xmlns:p14="http://schemas.microsoft.com/office/powerpoint/2010/main" val="788413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AsOne/>
      </p:bldGraphic>
      <p:bldP spid="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838200" y="365126"/>
            <a:ext cx="10515600" cy="83230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Learning graph opt: time-solution tradeoff 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2406" y="1436915"/>
            <a:ext cx="6623939" cy="5029200"/>
          </a:xfrm>
          <a:prstGeom prst="rect">
            <a:avLst/>
          </a:prstGeom>
        </p:spPr>
      </p:pic>
      <p:sp>
        <p:nvSpPr>
          <p:cNvPr id="7" name="Rounded Rectangular Callout 6"/>
          <p:cNvSpPr/>
          <p:nvPr/>
        </p:nvSpPr>
        <p:spPr bwMode="auto">
          <a:xfrm>
            <a:off x="6291945" y="5018315"/>
            <a:ext cx="1143925" cy="582528"/>
          </a:xfrm>
          <a:prstGeom prst="wedgeRoundRectCallout">
            <a:avLst>
              <a:gd name="adj1" fmla="val 76741"/>
              <a:gd name="adj2" fmla="val 28907"/>
              <a:gd name="adj3" fmla="val 16667"/>
            </a:avLst>
          </a:prstGeom>
          <a:solidFill>
            <a:schemeClr val="bg1"/>
          </a:solidFill>
          <a:ln w="38100" cap="flat" cmpd="sng" algn="ctr">
            <a:solidFill>
              <a:srgbClr val="0066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 dirty="0" smtClean="0">
                <a:solidFill>
                  <a:srgbClr val="006600"/>
                </a:solidFill>
              </a:rPr>
              <a:t>Embedded </a:t>
            </a:r>
          </a:p>
          <a:p>
            <a:pPr algn="ctr"/>
            <a:r>
              <a:rPr lang="en-US" sz="2000" dirty="0" smtClean="0">
                <a:solidFill>
                  <a:srgbClr val="006600"/>
                </a:solidFill>
              </a:rPr>
              <a:t>MF</a:t>
            </a:r>
            <a:endParaRPr lang="en-US" sz="2000" dirty="0">
              <a:solidFill>
                <a:srgbClr val="006600"/>
              </a:solidFill>
            </a:endParaRPr>
          </a:p>
        </p:txBody>
      </p:sp>
      <p:sp>
        <p:nvSpPr>
          <p:cNvPr id="8" name="Rounded Rectangular Callout 7"/>
          <p:cNvSpPr/>
          <p:nvPr/>
        </p:nvSpPr>
        <p:spPr bwMode="auto">
          <a:xfrm>
            <a:off x="5606145" y="2095892"/>
            <a:ext cx="777241" cy="582528"/>
          </a:xfrm>
          <a:prstGeom prst="wedgeRoundRectCallout">
            <a:avLst>
              <a:gd name="adj1" fmla="val -75669"/>
              <a:gd name="adj2" fmla="val 41465"/>
              <a:gd name="adj3" fmla="val 16667"/>
            </a:avLst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 dirty="0" smtClean="0"/>
              <a:t>CPLEX</a:t>
            </a:r>
          </a:p>
          <a:p>
            <a:pPr algn="ctr"/>
            <a:r>
              <a:rPr lang="en-US" sz="2000" dirty="0" smtClean="0"/>
              <a:t>1st</a:t>
            </a:r>
            <a:endParaRPr lang="en-US" sz="2000" dirty="0"/>
          </a:p>
        </p:txBody>
      </p:sp>
      <p:sp>
        <p:nvSpPr>
          <p:cNvPr id="9" name="Rounded Rectangular Callout 8"/>
          <p:cNvSpPr/>
          <p:nvPr/>
        </p:nvSpPr>
        <p:spPr bwMode="auto">
          <a:xfrm>
            <a:off x="8196945" y="2095892"/>
            <a:ext cx="777241" cy="582528"/>
          </a:xfrm>
          <a:prstGeom prst="wedgeRoundRectCallout">
            <a:avLst>
              <a:gd name="adj1" fmla="val -75669"/>
              <a:gd name="adj2" fmla="val 41465"/>
              <a:gd name="adj3" fmla="val 16667"/>
            </a:avLst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 dirty="0" smtClean="0"/>
              <a:t>CPLEX</a:t>
            </a:r>
          </a:p>
          <a:p>
            <a:pPr algn="ctr"/>
            <a:r>
              <a:rPr lang="en-US" sz="2000" dirty="0" smtClean="0"/>
              <a:t>2nd</a:t>
            </a:r>
            <a:endParaRPr lang="en-US" sz="2000" dirty="0"/>
          </a:p>
        </p:txBody>
      </p:sp>
      <p:sp>
        <p:nvSpPr>
          <p:cNvPr id="10" name="Rounded Rectangular Callout 9"/>
          <p:cNvSpPr/>
          <p:nvPr/>
        </p:nvSpPr>
        <p:spPr bwMode="auto">
          <a:xfrm>
            <a:off x="8616046" y="4498451"/>
            <a:ext cx="777241" cy="582528"/>
          </a:xfrm>
          <a:prstGeom prst="wedgeRoundRectCallout">
            <a:avLst>
              <a:gd name="adj1" fmla="val -58862"/>
              <a:gd name="adj2" fmla="val 82237"/>
              <a:gd name="adj3" fmla="val 16667"/>
            </a:avLst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 dirty="0" smtClean="0"/>
              <a:t>CPLEX</a:t>
            </a:r>
          </a:p>
          <a:p>
            <a:pPr algn="ctr"/>
            <a:r>
              <a:rPr lang="en-US" sz="2000" dirty="0" smtClean="0"/>
              <a:t>3rd</a:t>
            </a:r>
            <a:endParaRPr lang="en-US" sz="2000" dirty="0"/>
          </a:p>
        </p:txBody>
      </p:sp>
      <p:sp>
        <p:nvSpPr>
          <p:cNvPr id="11" name="Rounded Rectangular Callout 10"/>
          <p:cNvSpPr/>
          <p:nvPr/>
        </p:nvSpPr>
        <p:spPr bwMode="auto">
          <a:xfrm>
            <a:off x="9427574" y="4990883"/>
            <a:ext cx="777241" cy="582528"/>
          </a:xfrm>
          <a:prstGeom prst="wedgeRoundRectCallout">
            <a:avLst>
              <a:gd name="adj1" fmla="val -92516"/>
              <a:gd name="adj2" fmla="val 34914"/>
              <a:gd name="adj3" fmla="val 16667"/>
            </a:avLst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 dirty="0" smtClean="0"/>
              <a:t>CPLEX</a:t>
            </a:r>
          </a:p>
          <a:p>
            <a:pPr algn="ctr"/>
            <a:r>
              <a:rPr lang="en-US" sz="2000" dirty="0" smtClean="0"/>
              <a:t>4th</a:t>
            </a:r>
            <a:endParaRPr lang="en-US" sz="2000" dirty="0"/>
          </a:p>
        </p:txBody>
      </p:sp>
      <p:sp>
        <p:nvSpPr>
          <p:cNvPr id="12" name="Rounded Rectangular Callout 11"/>
          <p:cNvSpPr/>
          <p:nvPr/>
        </p:nvSpPr>
        <p:spPr bwMode="auto">
          <a:xfrm>
            <a:off x="6676302" y="3265840"/>
            <a:ext cx="1063444" cy="380875"/>
          </a:xfrm>
          <a:prstGeom prst="wedgeRoundRectCallout">
            <a:avLst>
              <a:gd name="adj1" fmla="val -64443"/>
              <a:gd name="adj2" fmla="val 49293"/>
              <a:gd name="adj3" fmla="val 16667"/>
            </a:avLst>
          </a:prstGeom>
          <a:solidFill>
            <a:schemeClr val="bg1"/>
          </a:solidFill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 dirty="0" smtClean="0">
                <a:solidFill>
                  <a:srgbClr val="FF0000"/>
                </a:solidFill>
              </a:rPr>
              <a:t>2-approx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13" name="Rounded Rectangular Callout 12"/>
          <p:cNvSpPr/>
          <p:nvPr/>
        </p:nvSpPr>
        <p:spPr bwMode="auto">
          <a:xfrm>
            <a:off x="7941221" y="3920525"/>
            <a:ext cx="1170123" cy="380875"/>
          </a:xfrm>
          <a:prstGeom prst="wedgeRoundRectCallout">
            <a:avLst>
              <a:gd name="adj1" fmla="val -64443"/>
              <a:gd name="adj2" fmla="val 49293"/>
              <a:gd name="adj3" fmla="val 16667"/>
            </a:avLst>
          </a:prstGeom>
          <a:solidFill>
            <a:schemeClr val="bg1"/>
          </a:solidFill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 dirty="0" smtClean="0">
                <a:solidFill>
                  <a:srgbClr val="FF0000"/>
                </a:solidFill>
              </a:rPr>
              <a:t>2-approx +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14" name="Rounded Rectangle 13"/>
          <p:cNvSpPr/>
          <p:nvPr/>
        </p:nvSpPr>
        <p:spPr bwMode="auto">
          <a:xfrm>
            <a:off x="8974186" y="2369061"/>
            <a:ext cx="3108959" cy="1488507"/>
          </a:xfrm>
          <a:prstGeom prst="roundRect">
            <a:avLst/>
          </a:prstGeom>
          <a:solidFill>
            <a:schemeClr val="bg1"/>
          </a:solidFill>
          <a:ln w="38100" cap="flat" cmpd="sng" algn="ctr">
            <a:solidFill>
              <a:srgbClr val="0066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normalizeH="0" baseline="0" dirty="0" smtClean="0">
                <a:ln>
                  <a:noFill/>
                </a:ln>
                <a:solidFill>
                  <a:srgbClr val="006600"/>
                </a:solidFill>
                <a:effectLst/>
              </a:rPr>
              <a:t>Embedding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normalizeH="0" baseline="0" dirty="0" smtClean="0">
                <a:ln>
                  <a:noFill/>
                </a:ln>
                <a:solidFill>
                  <a:srgbClr val="006600"/>
                </a:solidFill>
                <a:effectLst/>
              </a:rPr>
              <a:t>produces</a:t>
            </a:r>
            <a:r>
              <a:rPr kumimoji="0" lang="en-US" sz="2800" b="0" i="0" u="none" strike="noStrike" cap="none" normalizeH="0" dirty="0" smtClean="0">
                <a:ln>
                  <a:noFill/>
                </a:ln>
                <a:solidFill>
                  <a:srgbClr val="006600"/>
                </a:solidFill>
                <a:effectLst/>
              </a:rPr>
              <a:t> algorithm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800" dirty="0" smtClean="0">
                <a:solidFill>
                  <a:srgbClr val="006600"/>
                </a:solidFill>
              </a:rPr>
              <a:t>with good tradeoff</a:t>
            </a:r>
            <a:r>
              <a:rPr kumimoji="0" lang="en-US" sz="2800" b="0" i="0" u="none" strike="noStrike" cap="none" normalizeH="0" dirty="0" smtClean="0">
                <a:ln>
                  <a:noFill/>
                </a:ln>
                <a:solidFill>
                  <a:srgbClr val="006600"/>
                </a:solidFill>
                <a:effectLst/>
              </a:rPr>
              <a:t> !</a:t>
            </a:r>
            <a:endParaRPr kumimoji="0" lang="en-US" sz="2800" b="0" i="0" u="none" strike="noStrike" cap="none" normalizeH="0" baseline="0" dirty="0" smtClean="0">
              <a:ln>
                <a:noFill/>
              </a:ln>
              <a:solidFill>
                <a:srgbClr val="006600"/>
              </a:solidFill>
              <a:effectLst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5987145" y="4414826"/>
            <a:ext cx="1311592" cy="380875"/>
            <a:chOff x="2819400" y="4578111"/>
            <a:chExt cx="1311592" cy="380875"/>
          </a:xfrm>
        </p:grpSpPr>
        <p:sp>
          <p:nvSpPr>
            <p:cNvPr id="17" name="Rounded Rectangular Callout 16"/>
            <p:cNvSpPr/>
            <p:nvPr/>
          </p:nvSpPr>
          <p:spPr bwMode="auto">
            <a:xfrm>
              <a:off x="2819400" y="4578111"/>
              <a:ext cx="905102" cy="380875"/>
            </a:xfrm>
            <a:prstGeom prst="wedgeRoundRectCallout">
              <a:avLst>
                <a:gd name="adj1" fmla="val 71091"/>
                <a:gd name="adj2" fmla="val 19283"/>
                <a:gd name="adj3" fmla="val 16667"/>
              </a:avLst>
            </a:prstGeom>
            <a:solidFill>
              <a:schemeClr val="bg1"/>
            </a:solidFill>
            <a:ln w="38100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sz="2000" dirty="0" smtClean="0">
                  <a:solidFill>
                    <a:srgbClr val="FF0000"/>
                  </a:solidFill>
                </a:rPr>
                <a:t>RNN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18" name="Oval 17"/>
            <p:cNvSpPr>
              <a:spLocks noChangeAspect="1"/>
            </p:cNvSpPr>
            <p:nvPr/>
          </p:nvSpPr>
          <p:spPr bwMode="auto">
            <a:xfrm>
              <a:off x="3948112" y="4755832"/>
              <a:ext cx="182880" cy="182880"/>
            </a:xfrm>
            <a:prstGeom prst="ellipse">
              <a:avLst/>
            </a:prstGeom>
            <a:solidFill>
              <a:srgbClr val="FF0000"/>
            </a:solidFill>
            <a:ln w="381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-64" charset="0"/>
              </a:endParaRPr>
            </a:p>
          </p:txBody>
        </p:sp>
      </p:grpSp>
      <p:sp>
        <p:nvSpPr>
          <p:cNvPr id="19" name="Rectangle 18"/>
          <p:cNvSpPr/>
          <p:nvPr/>
        </p:nvSpPr>
        <p:spPr>
          <a:xfrm>
            <a:off x="209923" y="2006331"/>
            <a:ext cx="3491221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400" dirty="0" smtClean="0"/>
              <a:t>Generate 200 </a:t>
            </a:r>
            <a:r>
              <a:rPr lang="en-US" sz="2400" dirty="0" err="1" smtClean="0"/>
              <a:t>Barabasi</a:t>
            </a:r>
            <a:r>
              <a:rPr lang="en-US" sz="2400" dirty="0" smtClean="0"/>
              <a:t>-Albert networks with 300 nodes</a:t>
            </a:r>
          </a:p>
          <a:p>
            <a:endParaRPr lang="en-US" sz="2400" dirty="0" smtClean="0"/>
          </a:p>
          <a:p>
            <a:pPr marL="342900" indent="-342900">
              <a:buFont typeface="Arial" charset="0"/>
              <a:buChar char="•"/>
            </a:pPr>
            <a:r>
              <a:rPr lang="en-US" sz="2400" kern="0" dirty="0" smtClean="0"/>
              <a:t>Let CPLEX produces 1</a:t>
            </a:r>
            <a:r>
              <a:rPr lang="en-US" sz="2400" kern="0" baseline="30000" dirty="0" smtClean="0"/>
              <a:t>st</a:t>
            </a:r>
            <a:r>
              <a:rPr lang="en-US" sz="2400" kern="0" dirty="0" smtClean="0"/>
              <a:t>, 2</a:t>
            </a:r>
            <a:r>
              <a:rPr lang="en-US" sz="2400" kern="0" baseline="30000" dirty="0" smtClean="0"/>
              <a:t>nd</a:t>
            </a:r>
            <a:r>
              <a:rPr lang="en-US" sz="2400" kern="0" dirty="0" smtClean="0"/>
              <a:t>, 3</a:t>
            </a:r>
            <a:r>
              <a:rPr lang="en-US" sz="2400" kern="0" baseline="30000" dirty="0" smtClean="0"/>
              <a:t>rd</a:t>
            </a:r>
            <a:r>
              <a:rPr lang="en-US" sz="2400" kern="0" dirty="0" smtClean="0"/>
              <a:t>, 4</a:t>
            </a:r>
            <a:r>
              <a:rPr lang="en-US" sz="2400" kern="0" baseline="30000" dirty="0" smtClean="0"/>
              <a:t>th</a:t>
            </a:r>
            <a:r>
              <a:rPr lang="en-US" sz="2400" kern="0" dirty="0" smtClean="0"/>
              <a:t> feasible solutions</a:t>
            </a:r>
            <a:endParaRPr lang="en-US" sz="2400" kern="0" dirty="0"/>
          </a:p>
        </p:txBody>
      </p:sp>
    </p:spTree>
    <p:extLst>
      <p:ext uri="{BB962C8B-B14F-4D97-AF65-F5344CB8AC3E}">
        <p14:creationId xmlns:p14="http://schemas.microsoft.com/office/powerpoint/2010/main" val="892063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866120" cy="4895850"/>
          </a:xfrm>
        </p:spPr>
        <p:txBody>
          <a:bodyPr>
            <a:normAutofit/>
          </a:bodyPr>
          <a:lstStyle/>
          <a:p>
            <a:r>
              <a:rPr lang="en-US" dirty="0" smtClean="0"/>
              <a:t>A learning framework that exploits graph structure</a:t>
            </a:r>
          </a:p>
          <a:p>
            <a:r>
              <a:rPr lang="en-US" dirty="0" smtClean="0"/>
              <a:t>Applies directly to many graph optimization problems</a:t>
            </a:r>
          </a:p>
          <a:p>
            <a:r>
              <a:rPr lang="en-US" dirty="0" smtClean="0"/>
              <a:t>Promising tool for automated algorithm design</a:t>
            </a:r>
          </a:p>
          <a:p>
            <a:pPr marL="0" indent="0" algn="ctr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NIPS Preprint: </a:t>
            </a:r>
            <a:r>
              <a:rPr lang="mr-IN" dirty="0">
                <a:hlinkClick r:id="rId2"/>
              </a:rPr>
              <a:t>https://</a:t>
            </a:r>
            <a:r>
              <a:rPr lang="mr-IN" dirty="0" smtClean="0">
                <a:hlinkClick r:id="rId2"/>
              </a:rPr>
              <a:t>arxiv.org/abs/1704.01665</a:t>
            </a:r>
            <a:r>
              <a:rPr lang="en-US" dirty="0" smtClean="0"/>
              <a:t> </a:t>
            </a:r>
          </a:p>
          <a:p>
            <a:pPr marL="0" indent="0">
              <a:buNone/>
            </a:pPr>
            <a:r>
              <a:rPr lang="en-US" dirty="0"/>
              <a:t>Code: </a:t>
            </a: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github.com/Hanjun-Dai/graph_comb_opt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B5412-5B51-1E42-8325-2C600CEC312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168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1591" y="4469398"/>
            <a:ext cx="10515600" cy="225207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3500" b="1" dirty="0" smtClean="0"/>
              <a:t>A realistic setting</a:t>
            </a:r>
          </a:p>
          <a:p>
            <a:pPr>
              <a:buFont typeface="Arial" charset="0"/>
              <a:buChar char="•"/>
            </a:pPr>
            <a:r>
              <a:rPr lang="en-US" dirty="0" smtClean="0">
                <a:solidFill>
                  <a:srgbClr val="FF0000"/>
                </a:solidFill>
              </a:rPr>
              <a:t>Same problem</a:t>
            </a:r>
            <a:r>
              <a:rPr lang="en-US" dirty="0" smtClean="0"/>
              <a:t> is </a:t>
            </a:r>
            <a:r>
              <a:rPr lang="en-US" dirty="0" smtClean="0">
                <a:solidFill>
                  <a:schemeClr val="accent1"/>
                </a:solidFill>
              </a:rPr>
              <a:t>solved repeatedly</a:t>
            </a:r>
            <a:r>
              <a:rPr lang="en-US" dirty="0" smtClean="0"/>
              <a:t> with </a:t>
            </a:r>
            <a:r>
              <a:rPr lang="en-US" dirty="0" smtClean="0">
                <a:solidFill>
                  <a:schemeClr val="accent6"/>
                </a:solidFill>
              </a:rPr>
              <a:t>slightly different</a:t>
            </a:r>
            <a:r>
              <a:rPr lang="en-US" dirty="0" smtClean="0"/>
              <a:t> data</a:t>
            </a:r>
          </a:p>
          <a:p>
            <a:pPr>
              <a:buFont typeface="Arial" charset="0"/>
              <a:buChar char="•"/>
            </a:pPr>
            <a:r>
              <a:rPr lang="en-US" dirty="0" smtClean="0"/>
              <a:t>Delivery truck in Downtown </a:t>
            </a:r>
            <a:r>
              <a:rPr lang="en-US" altLang="zh-CN" dirty="0" smtClean="0"/>
              <a:t>Atlanta</a:t>
            </a:r>
            <a:r>
              <a:rPr lang="en-US" dirty="0" smtClean="0"/>
              <a:t>: </a:t>
            </a:r>
            <a:endParaRPr lang="en-US" dirty="0" smtClean="0"/>
          </a:p>
          <a:p>
            <a:pPr lvl="1">
              <a:buFont typeface="Arial" charset="0"/>
              <a:buChar char="•"/>
            </a:pPr>
            <a:r>
              <a:rPr lang="en-US" dirty="0" smtClean="0"/>
              <a:t>Daily routing in the same area with slightly different </a:t>
            </a:r>
            <a:r>
              <a:rPr lang="en-US" dirty="0" smtClean="0"/>
              <a:t>customers</a:t>
            </a:r>
          </a:p>
          <a:p>
            <a:pPr lvl="1">
              <a:buFont typeface="Arial" charset="0"/>
              <a:buChar char="•"/>
            </a:pPr>
            <a:r>
              <a:rPr lang="en-US" altLang="zh-CN" dirty="0" smtClean="0"/>
              <a:t>Delivery</a:t>
            </a:r>
            <a:r>
              <a:rPr lang="zh-CN" altLang="en-US" dirty="0" smtClean="0"/>
              <a:t> </a:t>
            </a:r>
            <a:r>
              <a:rPr lang="en-US" altLang="zh-CN" dirty="0" smtClean="0"/>
              <a:t>in</a:t>
            </a:r>
            <a:r>
              <a:rPr lang="zh-CN" altLang="en-US" dirty="0" smtClean="0"/>
              <a:t> </a:t>
            </a:r>
            <a:r>
              <a:rPr lang="en-US" altLang="zh-CN" dirty="0" smtClean="0"/>
              <a:t>same</a:t>
            </a:r>
            <a:r>
              <a:rPr lang="zh-CN" altLang="en-US" dirty="0" smtClean="0"/>
              <a:t> </a:t>
            </a:r>
            <a:r>
              <a:rPr lang="en-US" altLang="zh-CN" dirty="0" smtClean="0"/>
              <a:t>road</a:t>
            </a:r>
            <a:r>
              <a:rPr lang="zh-CN" altLang="en-US" dirty="0" smtClean="0"/>
              <a:t> </a:t>
            </a:r>
            <a:r>
              <a:rPr lang="en-US" altLang="zh-CN" dirty="0" smtClean="0"/>
              <a:t>network</a:t>
            </a:r>
            <a:r>
              <a:rPr lang="zh-CN" altLang="en-US" dirty="0" smtClean="0"/>
              <a:t> </a:t>
            </a:r>
            <a:r>
              <a:rPr lang="en-US" altLang="zh-CN" dirty="0" smtClean="0"/>
              <a:t>with</a:t>
            </a:r>
            <a:r>
              <a:rPr lang="zh-CN" altLang="en-US" dirty="0" smtClean="0"/>
              <a:t> </a:t>
            </a:r>
            <a:r>
              <a:rPr lang="en-US" altLang="zh-CN" dirty="0" smtClean="0"/>
              <a:t>slightly</a:t>
            </a:r>
            <a:r>
              <a:rPr lang="zh-CN" altLang="en-US" dirty="0" smtClean="0"/>
              <a:t> </a:t>
            </a:r>
            <a:r>
              <a:rPr lang="en-US" altLang="zh-CN" dirty="0" smtClean="0"/>
              <a:t>different</a:t>
            </a:r>
            <a:r>
              <a:rPr lang="zh-CN" altLang="en-US" dirty="0" smtClean="0"/>
              <a:t> </a:t>
            </a:r>
            <a:r>
              <a:rPr lang="en-US" altLang="zh-CN" dirty="0" smtClean="0"/>
              <a:t>conditions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B5412-5B51-1E42-8325-2C600CEC312F}" type="slidenum">
              <a:rPr lang="en-US" smtClean="0"/>
              <a:t>3</a:t>
            </a:fld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6805593"/>
              </p:ext>
            </p:extLst>
          </p:nvPr>
        </p:nvGraphicFramePr>
        <p:xfrm>
          <a:off x="838200" y="1575967"/>
          <a:ext cx="10515600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57800"/>
                <a:gridCol w="52578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b="1" dirty="0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Tackling NP-Hard problems</a:t>
                      </a:r>
                      <a:endParaRPr lang="en-US" sz="240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Design rationale</a:t>
                      </a:r>
                      <a:endParaRPr lang="en-US" sz="240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Exact algorithms</a:t>
                      </a:r>
                      <a:endParaRPr lang="en-US" sz="240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Tight formulations, good IP solvers </a:t>
                      </a:r>
                      <a:endParaRPr lang="en-US" sz="240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Approximation algorithms</a:t>
                      </a:r>
                      <a:endParaRPr lang="en-US" sz="240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Worst-case guarantees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Heuristics	</a:t>
                      </a:r>
                      <a:endParaRPr lang="en-US" sz="240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Empirical performance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5010411" y="3334814"/>
            <a:ext cx="6722076" cy="156966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Can </a:t>
            </a:r>
            <a:r>
              <a:rPr lang="en-US" sz="3200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classical algorithms exploit </a:t>
            </a:r>
            <a:r>
              <a:rPr lang="en-US" sz="3200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the common </a:t>
            </a:r>
            <a:r>
              <a:rPr lang="en-US" sz="3200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distribution </a:t>
            </a:r>
            <a:r>
              <a:rPr lang="en-US" sz="3200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of instances?</a:t>
            </a:r>
          </a:p>
          <a:p>
            <a:pPr algn="ctr"/>
            <a:r>
              <a:rPr lang="en-US" sz="3200" b="1" dirty="0" smtClean="0">
                <a:solidFill>
                  <a:schemeClr val="accent5"/>
                </a:solidFill>
                <a:latin typeface="Helvetica Neue" charset="0"/>
                <a:ea typeface="Helvetica Neue" charset="0"/>
                <a:cs typeface="Helvetica Neue" charset="0"/>
              </a:rPr>
              <a:t>Not automatically!</a:t>
            </a:r>
            <a:endParaRPr lang="en-US" sz="3200" b="1" dirty="0">
              <a:solidFill>
                <a:schemeClr val="accent5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8877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Proposal</a:t>
            </a:r>
            <a:r>
              <a:rPr lang="en-US" dirty="0" smtClean="0"/>
              <a:t>: </a:t>
            </a:r>
            <a:r>
              <a:rPr lang="en-US" altLang="zh-CN" dirty="0" smtClean="0"/>
              <a:t>Learning </a:t>
            </a:r>
            <a:r>
              <a:rPr lang="en-US" dirty="0" smtClean="0"/>
              <a:t>Greedy Algorithms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08168"/>
            <a:ext cx="10515600" cy="4351338"/>
          </a:xfrm>
        </p:spPr>
        <p:txBody>
          <a:bodyPr/>
          <a:lstStyle/>
          <a:p>
            <a:r>
              <a:rPr lang="en-US" b="1" dirty="0" smtClean="0"/>
              <a:t>Minimum Vertex </a:t>
            </a:r>
            <a:r>
              <a:rPr lang="en-US" b="1" dirty="0" smtClean="0"/>
              <a:t>Cover</a:t>
            </a:r>
          </a:p>
          <a:p>
            <a:pPr lvl="1"/>
            <a:r>
              <a:rPr lang="en-US" dirty="0" smtClean="0"/>
              <a:t>2-approx: </a:t>
            </a:r>
          </a:p>
          <a:p>
            <a:pPr marL="914400" lvl="2" indent="0">
              <a:buNone/>
            </a:pPr>
            <a:r>
              <a:rPr lang="en-US" b="1" dirty="0" smtClean="0"/>
              <a:t>greedily</a:t>
            </a:r>
            <a:r>
              <a:rPr lang="en-US" dirty="0" smtClean="0"/>
              <a:t> add vertices of edge </a:t>
            </a:r>
          </a:p>
          <a:p>
            <a:pPr marL="914400" lvl="2" indent="0">
              <a:buNone/>
            </a:pPr>
            <a:r>
              <a:rPr lang="en-US" dirty="0" smtClean="0"/>
              <a:t>with </a:t>
            </a:r>
            <a:r>
              <a:rPr lang="en-US" b="1" dirty="0" smtClean="0">
                <a:solidFill>
                  <a:srgbClr val="FF0000"/>
                </a:solidFill>
              </a:rPr>
              <a:t>max degree sum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B5412-5B51-1E42-8325-2C600CEC312F}" type="slidenum">
              <a:rPr lang="en-US" smtClean="0"/>
              <a:t>4</a:t>
            </a:fld>
            <a:endParaRPr lang="en-US"/>
          </a:p>
        </p:txBody>
      </p:sp>
      <p:grpSp>
        <p:nvGrpSpPr>
          <p:cNvPr id="37" name="Group 36"/>
          <p:cNvGrpSpPr/>
          <p:nvPr/>
        </p:nvGrpSpPr>
        <p:grpSpPr>
          <a:xfrm>
            <a:off x="5570099" y="3083210"/>
            <a:ext cx="6473848" cy="3555686"/>
            <a:chOff x="2859076" y="2621277"/>
            <a:chExt cx="6473848" cy="3555686"/>
          </a:xfrm>
        </p:grpSpPr>
        <p:grpSp>
          <p:nvGrpSpPr>
            <p:cNvPr id="5" name="Group 4"/>
            <p:cNvGrpSpPr/>
            <p:nvPr/>
          </p:nvGrpSpPr>
          <p:grpSpPr>
            <a:xfrm>
              <a:off x="2859076" y="2621277"/>
              <a:ext cx="6473848" cy="3555686"/>
              <a:chOff x="1011226" y="2179998"/>
              <a:chExt cx="6473848" cy="3555686"/>
            </a:xfrm>
          </p:grpSpPr>
          <p:grpSp>
            <p:nvGrpSpPr>
              <p:cNvPr id="6" name="Group 5"/>
              <p:cNvGrpSpPr/>
              <p:nvPr/>
            </p:nvGrpSpPr>
            <p:grpSpPr>
              <a:xfrm>
                <a:off x="1011226" y="2179998"/>
                <a:ext cx="6473848" cy="3555686"/>
                <a:chOff x="1011226" y="1750423"/>
                <a:chExt cx="6473848" cy="3555686"/>
              </a:xfrm>
            </p:grpSpPr>
            <p:pic>
              <p:nvPicPr>
                <p:cNvPr id="9" name="Picture 8"/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458717" y="3021874"/>
                  <a:ext cx="588974" cy="559526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</p:pic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62400" y="4746583"/>
                  <a:ext cx="559526" cy="559526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</p:pic>
            <p:pic>
              <p:nvPicPr>
                <p:cNvPr id="11" name="Picture 10"/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373426" y="1752600"/>
                  <a:ext cx="588974" cy="559526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905000" y="4746583"/>
                  <a:ext cx="588974" cy="559526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</p:pic>
            <p:pic>
              <p:nvPicPr>
                <p:cNvPr id="13" name="Picture 12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93074" y="1878874"/>
                  <a:ext cx="559526" cy="559526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</p:pic>
            <p:pic>
              <p:nvPicPr>
                <p:cNvPr id="14" name="Picture 13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73286" y="3566160"/>
                  <a:ext cx="559526" cy="559526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</p:pic>
            <p:cxnSp>
              <p:nvCxnSpPr>
                <p:cNvPr id="15" name="Straight Connector 14"/>
                <p:cNvCxnSpPr>
                  <a:stCxn id="9" idx="2"/>
                  <a:endCxn id="12" idx="0"/>
                </p:cNvCxnSpPr>
                <p:nvPr/>
              </p:nvCxnSpPr>
              <p:spPr bwMode="auto">
                <a:xfrm>
                  <a:off x="3667913" y="2312126"/>
                  <a:ext cx="585136" cy="1254034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chemeClr val="tx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</p:cxnSp>
            <p:cxnSp>
              <p:nvCxnSpPr>
                <p:cNvPr id="16" name="Straight Connector 15"/>
                <p:cNvCxnSpPr>
                  <a:stCxn id="11" idx="3"/>
                  <a:endCxn id="9" idx="1"/>
                </p:cNvCxnSpPr>
                <p:nvPr/>
              </p:nvCxnSpPr>
              <p:spPr bwMode="auto">
                <a:xfrm flipV="1">
                  <a:off x="1752600" y="2032363"/>
                  <a:ext cx="1620826" cy="126274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chemeClr val="tx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</p:cxnSp>
            <p:cxnSp>
              <p:nvCxnSpPr>
                <p:cNvPr id="17" name="Straight Connector 16"/>
                <p:cNvCxnSpPr>
                  <a:stCxn id="11" idx="2"/>
                  <a:endCxn id="7" idx="1"/>
                </p:cNvCxnSpPr>
                <p:nvPr/>
              </p:nvCxnSpPr>
              <p:spPr bwMode="auto">
                <a:xfrm>
                  <a:off x="1472837" y="2438400"/>
                  <a:ext cx="985880" cy="863237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chemeClr val="tx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</p:cxnSp>
            <p:cxnSp>
              <p:nvCxnSpPr>
                <p:cNvPr id="18" name="Straight Connector 17"/>
                <p:cNvCxnSpPr>
                  <a:stCxn id="7" idx="0"/>
                  <a:endCxn id="9" idx="2"/>
                </p:cNvCxnSpPr>
                <p:nvPr/>
              </p:nvCxnSpPr>
              <p:spPr bwMode="auto">
                <a:xfrm flipV="1">
                  <a:off x="2753204" y="2312126"/>
                  <a:ext cx="914709" cy="709748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chemeClr val="tx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</p:cxnSp>
            <p:cxnSp>
              <p:nvCxnSpPr>
                <p:cNvPr id="19" name="Straight Connector 18"/>
                <p:cNvCxnSpPr>
                  <a:stCxn id="10" idx="0"/>
                  <a:endCxn id="7" idx="2"/>
                </p:cNvCxnSpPr>
                <p:nvPr/>
              </p:nvCxnSpPr>
              <p:spPr bwMode="auto">
                <a:xfrm flipV="1">
                  <a:off x="2199487" y="3581400"/>
                  <a:ext cx="553717" cy="1165183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chemeClr val="tx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</p:cxnSp>
            <p:cxnSp>
              <p:nvCxnSpPr>
                <p:cNvPr id="20" name="Straight Connector 19"/>
                <p:cNvCxnSpPr>
                  <a:stCxn id="10" idx="3"/>
                  <a:endCxn id="12" idx="2"/>
                </p:cNvCxnSpPr>
                <p:nvPr/>
              </p:nvCxnSpPr>
              <p:spPr bwMode="auto">
                <a:xfrm flipV="1">
                  <a:off x="2493974" y="4125686"/>
                  <a:ext cx="1759075" cy="900660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chemeClr val="tx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</p:cxnSp>
            <p:cxnSp>
              <p:nvCxnSpPr>
                <p:cNvPr id="21" name="Straight Connector 20"/>
                <p:cNvCxnSpPr>
                  <a:stCxn id="10" idx="3"/>
                  <a:endCxn id="8" idx="1"/>
                </p:cNvCxnSpPr>
                <p:nvPr/>
              </p:nvCxnSpPr>
              <p:spPr bwMode="auto">
                <a:xfrm>
                  <a:off x="2493974" y="5026346"/>
                  <a:ext cx="1468426" cy="0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chemeClr val="tx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</p:cxnSp>
            <p:pic>
              <p:nvPicPr>
                <p:cNvPr id="22" name="Picture 21"/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896100" y="1750423"/>
                  <a:ext cx="588974" cy="559526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</p:pic>
            <p:cxnSp>
              <p:nvCxnSpPr>
                <p:cNvPr id="23" name="Straight Connector 22"/>
                <p:cNvCxnSpPr>
                  <a:endCxn id="21" idx="1"/>
                </p:cNvCxnSpPr>
                <p:nvPr/>
              </p:nvCxnSpPr>
              <p:spPr bwMode="auto">
                <a:xfrm flipV="1">
                  <a:off x="5583937" y="2030186"/>
                  <a:ext cx="1312163" cy="2177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chemeClr val="tx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</p:cxnSp>
            <p:pic>
              <p:nvPicPr>
                <p:cNvPr id="24" name="Picture 23"/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11226" y="3609025"/>
                  <a:ext cx="588974" cy="559526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</p:pic>
            <p:cxnSp>
              <p:nvCxnSpPr>
                <p:cNvPr id="25" name="Straight Connector 24"/>
                <p:cNvCxnSpPr>
                  <a:stCxn id="10" idx="1"/>
                  <a:endCxn id="23" idx="2"/>
                </p:cNvCxnSpPr>
                <p:nvPr/>
              </p:nvCxnSpPr>
              <p:spPr bwMode="auto">
                <a:xfrm flipH="1" flipV="1">
                  <a:off x="1305713" y="4168551"/>
                  <a:ext cx="599287" cy="857795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chemeClr val="tx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</p:cxnSp>
            <p:grpSp>
              <p:nvGrpSpPr>
                <p:cNvPr id="26" name="Group 25"/>
                <p:cNvGrpSpPr/>
                <p:nvPr/>
              </p:nvGrpSpPr>
              <p:grpSpPr>
                <a:xfrm>
                  <a:off x="4253049" y="2312126"/>
                  <a:ext cx="1995351" cy="1620458"/>
                  <a:chOff x="4253049" y="2312126"/>
                  <a:chExt cx="1995351" cy="1620458"/>
                </a:xfrm>
              </p:grpSpPr>
              <p:cxnSp>
                <p:nvCxnSpPr>
                  <p:cNvPr id="32" name="Straight Connector 31"/>
                  <p:cNvCxnSpPr>
                    <a:stCxn id="12" idx="0"/>
                  </p:cNvCxnSpPr>
                  <p:nvPr/>
                </p:nvCxnSpPr>
                <p:spPr bwMode="auto">
                  <a:xfrm flipV="1">
                    <a:off x="4253049" y="2312126"/>
                    <a:ext cx="1036401" cy="1254034"/>
                  </a:xfrm>
                  <a:prstGeom prst="line">
                    <a:avLst/>
                  </a:prstGeom>
                  <a:noFill/>
                  <a:ln w="38100" cap="flat" cmpd="sng" algn="ctr">
                    <a:solidFill>
                      <a:schemeClr val="tx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</p:cxnSp>
              <p:cxnSp>
                <p:nvCxnSpPr>
                  <p:cNvPr id="33" name="Straight Connector 32"/>
                  <p:cNvCxnSpPr/>
                  <p:nvPr/>
                </p:nvCxnSpPr>
                <p:spPr bwMode="auto">
                  <a:xfrm flipV="1">
                    <a:off x="4405449" y="2931006"/>
                    <a:ext cx="1779269" cy="787555"/>
                  </a:xfrm>
                  <a:prstGeom prst="line">
                    <a:avLst/>
                  </a:prstGeom>
                  <a:noFill/>
                  <a:ln w="38100" cap="flat" cmpd="sng" algn="ctr">
                    <a:solidFill>
                      <a:srgbClr val="FF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</p:cxnSp>
              <p:cxnSp>
                <p:nvCxnSpPr>
                  <p:cNvPr id="34" name="Straight Connector 33"/>
                  <p:cNvCxnSpPr/>
                  <p:nvPr/>
                </p:nvCxnSpPr>
                <p:spPr bwMode="auto">
                  <a:xfrm>
                    <a:off x="4405449" y="3718560"/>
                    <a:ext cx="1842951" cy="214024"/>
                  </a:xfrm>
                  <a:prstGeom prst="line">
                    <a:avLst/>
                  </a:prstGeom>
                  <a:noFill/>
                  <a:ln w="38100" cap="flat" cmpd="sng" algn="ctr">
                    <a:solidFill>
                      <a:schemeClr val="tx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</p:cxnSp>
            </p:grpSp>
            <p:cxnSp>
              <p:nvCxnSpPr>
                <p:cNvPr id="27" name="Straight Connector 26"/>
                <p:cNvCxnSpPr>
                  <a:stCxn id="12" idx="2"/>
                  <a:endCxn id="8" idx="0"/>
                </p:cNvCxnSpPr>
                <p:nvPr/>
              </p:nvCxnSpPr>
              <p:spPr bwMode="auto">
                <a:xfrm flipH="1">
                  <a:off x="4242163" y="4125686"/>
                  <a:ext cx="10886" cy="620897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chemeClr val="tx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</p:cxnSp>
            <p:cxnSp>
              <p:nvCxnSpPr>
                <p:cNvPr id="28" name="Straight Connector 27"/>
                <p:cNvCxnSpPr>
                  <a:stCxn id="11" idx="2"/>
                  <a:endCxn id="23" idx="0"/>
                </p:cNvCxnSpPr>
                <p:nvPr/>
              </p:nvCxnSpPr>
              <p:spPr bwMode="auto">
                <a:xfrm flipH="1">
                  <a:off x="1305713" y="2438400"/>
                  <a:ext cx="167124" cy="1170625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chemeClr val="tx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</p:cxnSp>
            <p:pic>
              <p:nvPicPr>
                <p:cNvPr id="29" name="Picture 28"/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184718" y="2651243"/>
                  <a:ext cx="588974" cy="559526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</p:pic>
            <p:pic>
              <p:nvPicPr>
                <p:cNvPr id="30" name="Picture 2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248400" y="3652821"/>
                  <a:ext cx="559526" cy="559526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</p:pic>
            <p:pic>
              <p:nvPicPr>
                <p:cNvPr id="31" name="Picture 30"/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994963" y="1752600"/>
                  <a:ext cx="588974" cy="559526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</p:pic>
          </p:grpSp>
          <p:cxnSp>
            <p:nvCxnSpPr>
              <p:cNvPr id="7" name="Straight Connector 6"/>
              <p:cNvCxnSpPr>
                <a:endCxn id="21" idx="2"/>
              </p:cNvCxnSpPr>
              <p:nvPr/>
            </p:nvCxnSpPr>
            <p:spPr bwMode="auto">
              <a:xfrm flipV="1">
                <a:off x="6773692" y="2739524"/>
                <a:ext cx="416895" cy="621057"/>
              </a:xfrm>
              <a:prstGeom prst="line">
                <a:avLst/>
              </a:prstGeom>
              <a:noFill/>
              <a:ln w="38100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cxnSp>
          <p:cxnSp>
            <p:nvCxnSpPr>
              <p:cNvPr id="8" name="Straight Connector 7"/>
              <p:cNvCxnSpPr/>
              <p:nvPr/>
            </p:nvCxnSpPr>
            <p:spPr bwMode="auto">
              <a:xfrm flipH="1" flipV="1">
                <a:off x="6479205" y="3640344"/>
                <a:ext cx="48958" cy="442052"/>
              </a:xfrm>
              <a:prstGeom prst="line">
                <a:avLst/>
              </a:prstGeom>
              <a:noFill/>
              <a:ln w="38100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cxnSp>
        </p:grpSp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78574" y="4250077"/>
              <a:ext cx="484557" cy="475963"/>
            </a:xfrm>
            <a:prstGeom prst="rect">
              <a:avLst/>
            </a:prstGeom>
          </p:spPr>
        </p:pic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44385" y="3255994"/>
              <a:ext cx="484557" cy="475963"/>
            </a:xfrm>
            <a:prstGeom prst="rect">
              <a:avLst/>
            </a:prstGeom>
          </p:spPr>
        </p:pic>
      </p:grpSp>
      <p:pic>
        <p:nvPicPr>
          <p:cNvPr id="38" name="Picture 3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3734" y="5705099"/>
            <a:ext cx="775395" cy="775395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1622" y="5768946"/>
            <a:ext cx="797660" cy="647700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219057" y="3438026"/>
            <a:ext cx="4860567" cy="206210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Goal</a:t>
            </a:r>
            <a:r>
              <a:rPr lang="en-US" sz="3200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: </a:t>
            </a:r>
            <a:r>
              <a:rPr lang="en-US" sz="3200" b="1" dirty="0" smtClean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learn</a:t>
            </a:r>
            <a:r>
              <a:rPr lang="en-US" sz="3200" dirty="0" smtClean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3200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a better </a:t>
            </a:r>
            <a:r>
              <a:rPr lang="en-US" sz="3200" b="1" dirty="0" smtClean="0">
                <a:solidFill>
                  <a:srgbClr val="FF0000"/>
                </a:solidFill>
                <a:latin typeface="Helvetica Neue" charset="0"/>
                <a:ea typeface="Helvetica Neue" charset="0"/>
                <a:cs typeface="Helvetica Neue" charset="0"/>
              </a:rPr>
              <a:t>criterion</a:t>
            </a:r>
            <a:r>
              <a:rPr lang="en-US" sz="3200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 for greedy solution construction over a </a:t>
            </a:r>
            <a:r>
              <a:rPr lang="en-US" sz="3200" b="1" dirty="0" smtClean="0">
                <a:solidFill>
                  <a:srgbClr val="0070C0"/>
                </a:solidFill>
                <a:latin typeface="Helvetica Neue" charset="0"/>
                <a:ea typeface="Helvetica Neue" charset="0"/>
                <a:cs typeface="Helvetica Neue" charset="0"/>
              </a:rPr>
              <a:t>graph distribution</a:t>
            </a:r>
          </a:p>
        </p:txBody>
      </p:sp>
    </p:spTree>
    <p:extLst>
      <p:ext uri="{BB962C8B-B14F-4D97-AF65-F5344CB8AC3E}">
        <p14:creationId xmlns:p14="http://schemas.microsoft.com/office/powerpoint/2010/main" val="1587572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Statement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4493714"/>
              </p:ext>
            </p:extLst>
          </p:nvPr>
        </p:nvGraphicFramePr>
        <p:xfrm>
          <a:off x="198119" y="4118730"/>
          <a:ext cx="11795760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931920"/>
                <a:gridCol w="3931920"/>
                <a:gridCol w="393192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b="1" dirty="0" smtClean="0">
                          <a:solidFill>
                            <a:srgbClr val="FF0000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Minimum Vertex</a:t>
                      </a:r>
                      <a:r>
                        <a:rPr lang="en-US" sz="2400" b="1" baseline="0" dirty="0" smtClean="0">
                          <a:solidFill>
                            <a:srgbClr val="FF0000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 Cover</a:t>
                      </a:r>
                      <a:endParaRPr lang="en-US" sz="2400" b="1" dirty="0">
                        <a:solidFill>
                          <a:srgbClr val="FF0000"/>
                        </a:solidFill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 smtClean="0">
                          <a:solidFill>
                            <a:srgbClr val="FF0000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Maximum Cut</a:t>
                      </a:r>
                      <a:endParaRPr lang="en-US" sz="2400" b="1" dirty="0">
                        <a:solidFill>
                          <a:srgbClr val="FF0000"/>
                        </a:solidFill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 smtClean="0">
                          <a:solidFill>
                            <a:srgbClr val="FF0000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Traveling Salesman Prob.</a:t>
                      </a:r>
                      <a:endParaRPr lang="en-US" sz="2400" b="1" dirty="0">
                        <a:solidFill>
                          <a:srgbClr val="FF0000"/>
                        </a:solidFill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0" dirty="0" smtClean="0">
                          <a:solidFill>
                            <a:srgbClr val="00B050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Insert</a:t>
                      </a:r>
                      <a:r>
                        <a:rPr lang="en-US" sz="2400" b="0" baseline="0" dirty="0" smtClean="0">
                          <a:solidFill>
                            <a:srgbClr val="00B050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 </a:t>
                      </a:r>
                      <a:r>
                        <a:rPr lang="en-US" sz="2400" b="0" dirty="0" smtClean="0">
                          <a:solidFill>
                            <a:srgbClr val="00B050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nodes into cover</a:t>
                      </a:r>
                      <a:endParaRPr lang="en-US" sz="2400" b="0" dirty="0">
                        <a:solidFill>
                          <a:srgbClr val="00B050"/>
                        </a:solidFill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 smtClean="0">
                          <a:solidFill>
                            <a:srgbClr val="00B050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Insert</a:t>
                      </a:r>
                      <a:r>
                        <a:rPr lang="en-US" sz="2400" b="0" baseline="0" dirty="0" smtClean="0">
                          <a:solidFill>
                            <a:srgbClr val="00B050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 nodes into subset</a:t>
                      </a:r>
                      <a:endParaRPr lang="en-US" sz="2400" b="0" dirty="0">
                        <a:solidFill>
                          <a:srgbClr val="00B050"/>
                        </a:solidFill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 smtClean="0">
                          <a:solidFill>
                            <a:srgbClr val="00B050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Insert nodes into sub-tour</a:t>
                      </a:r>
                      <a:endParaRPr lang="en-US" sz="2400" b="0" dirty="0">
                        <a:solidFill>
                          <a:srgbClr val="00B050"/>
                        </a:solidFill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B5412-5B51-1E42-8325-2C600CEC312F}" type="slidenum">
              <a:rPr lang="en-US" smtClean="0"/>
              <a:t>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030626" y="1553776"/>
                <a:ext cx="8130747" cy="2062103"/>
              </a:xfrm>
              <a:prstGeom prst="rect">
                <a:avLst/>
              </a:prstGeom>
              <a:ln w="571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dirty="0" smtClean="0">
                    <a:latin typeface="Helvetica Neue" charset="0"/>
                    <a:ea typeface="Helvetica Neue" charset="0"/>
                    <a:cs typeface="Helvetica Neue" charset="0"/>
                  </a:rPr>
                  <a:t>Given a </a:t>
                </a:r>
                <a:r>
                  <a:rPr lang="en-US" sz="3200" b="1" dirty="0" smtClean="0">
                    <a:solidFill>
                      <a:srgbClr val="FF0000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graph optimization problem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FF0000"/>
                        </a:solidFill>
                        <a:latin typeface="Cambria Math" charset="0"/>
                        <a:ea typeface="Helvetica Neue" charset="0"/>
                        <a:cs typeface="Helvetica Neue" charset="0"/>
                      </a:rPr>
                      <m:t>𝑮</m:t>
                    </m:r>
                  </m:oMath>
                </a14:m>
                <a:r>
                  <a:rPr lang="en-US" sz="3200" b="1" dirty="0">
                    <a:solidFill>
                      <a:srgbClr val="FF0000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 </a:t>
                </a:r>
                <a:r>
                  <a:rPr lang="en-US" sz="3200" dirty="0">
                    <a:latin typeface="Helvetica Neue" charset="0"/>
                    <a:ea typeface="Helvetica Neue" charset="0"/>
                    <a:cs typeface="Helvetica Neue" charset="0"/>
                  </a:rPr>
                  <a:t>and a </a:t>
                </a:r>
                <a:r>
                  <a:rPr lang="en-US" sz="3200" b="1" dirty="0" smtClean="0">
                    <a:solidFill>
                      <a:schemeClr val="accent1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distribution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chemeClr val="accent1"/>
                        </a:solidFill>
                        <a:latin typeface="Cambria Math" charset="0"/>
                        <a:ea typeface="Helvetica Neue" charset="0"/>
                        <a:cs typeface="Helvetica Neue" charset="0"/>
                      </a:rPr>
                      <m:t>𝓓</m:t>
                    </m:r>
                  </m:oMath>
                </a14:m>
                <a:r>
                  <a:rPr lang="en-US" sz="3200" b="1" dirty="0">
                    <a:solidFill>
                      <a:schemeClr val="accent1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 </a:t>
                </a:r>
                <a:r>
                  <a:rPr lang="en-US" sz="3200" dirty="0">
                    <a:latin typeface="Helvetica Neue" charset="0"/>
                    <a:ea typeface="Helvetica Neue" charset="0"/>
                    <a:cs typeface="Helvetica Neue" charset="0"/>
                  </a:rPr>
                  <a:t>of problem instances, can we </a:t>
                </a:r>
                <a:r>
                  <a:rPr lang="en-US" sz="3200" b="1" dirty="0">
                    <a:solidFill>
                      <a:srgbClr val="00B050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learn better </a:t>
                </a:r>
                <a:r>
                  <a:rPr lang="en-US" sz="3200" b="1" dirty="0" smtClean="0">
                    <a:solidFill>
                      <a:srgbClr val="00B050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greedy heuristics</a:t>
                </a:r>
                <a:r>
                  <a:rPr lang="en-US" sz="3200" dirty="0" smtClean="0">
                    <a:latin typeface="Helvetica Neue" charset="0"/>
                    <a:ea typeface="Helvetica Neue" charset="0"/>
                    <a:cs typeface="Helvetica Neue" charset="0"/>
                  </a:rPr>
                  <a:t> </a:t>
                </a:r>
                <a:r>
                  <a:rPr lang="en-US" sz="3200" dirty="0">
                    <a:latin typeface="Helvetica Neue" charset="0"/>
                    <a:ea typeface="Helvetica Neue" charset="0"/>
                    <a:cs typeface="Helvetica Neue" charset="0"/>
                  </a:rPr>
                  <a:t>that generalize to unseen instances from </a:t>
                </a:r>
                <a14:m>
                  <m:oMath xmlns:m="http://schemas.openxmlformats.org/officeDocument/2006/math">
                    <m:r>
                      <a:rPr lang="en-US" sz="3200" i="1" dirty="0">
                        <a:latin typeface="Cambria Math" charset="0"/>
                        <a:ea typeface="Helvetica Neue" charset="0"/>
                        <a:cs typeface="Helvetica Neue" charset="0"/>
                      </a:rPr>
                      <m:t>𝒟</m:t>
                    </m:r>
                  </m:oMath>
                </a14:m>
                <a:r>
                  <a:rPr lang="en-US" sz="3200" dirty="0" smtClean="0">
                    <a:latin typeface="Helvetica Neue" charset="0"/>
                    <a:ea typeface="Helvetica Neue" charset="0"/>
                    <a:cs typeface="Helvetica Neue" charset="0"/>
                  </a:rPr>
                  <a:t>?</a:t>
                </a:r>
                <a:endParaRPr lang="en-US" sz="3200" dirty="0"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0626" y="1553776"/>
                <a:ext cx="8130747" cy="2062103"/>
              </a:xfrm>
              <a:prstGeom prst="rect">
                <a:avLst/>
              </a:prstGeom>
              <a:blipFill rotWithShape="0">
                <a:blip r:embed="rId2"/>
                <a:stretch>
                  <a:fillRect l="-1415" t="-2882" r="-2755" b="-6916"/>
                </a:stretch>
              </a:blipFill>
              <a:ln w="5715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94733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 #1: How to Learn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7523" y="140274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Possible approach: </a:t>
            </a:r>
            <a:r>
              <a:rPr lang="en-US" b="1" dirty="0" smtClean="0"/>
              <a:t>Supervised learning</a:t>
            </a:r>
          </a:p>
          <a:p>
            <a:r>
              <a:rPr lang="en-US" dirty="0" smtClean="0"/>
              <a:t>Given a </a:t>
            </a:r>
            <a:r>
              <a:rPr lang="en-US" dirty="0" smtClean="0">
                <a:solidFill>
                  <a:srgbClr val="0070C0"/>
                </a:solidFill>
              </a:rPr>
              <a:t>partial solution</a:t>
            </a:r>
            <a:r>
              <a:rPr lang="en-US" dirty="0" smtClean="0"/>
              <a:t>, </a:t>
            </a:r>
            <a:r>
              <a:rPr lang="en-US" dirty="0" smtClean="0">
                <a:solidFill>
                  <a:srgbClr val="00B050"/>
                </a:solidFill>
              </a:rPr>
              <a:t>predict next vertex</a:t>
            </a:r>
            <a:r>
              <a:rPr lang="en-US" dirty="0" smtClean="0"/>
              <a:t> to add to solution</a:t>
            </a:r>
          </a:p>
          <a:p>
            <a:r>
              <a:rPr lang="en-US" b="1" dirty="0" smtClean="0"/>
              <a:t>Data</a:t>
            </a:r>
            <a:r>
              <a:rPr lang="en-US" dirty="0" smtClean="0"/>
              <a:t>: collect (partial solution, next vertex) pairs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	  </a:t>
            </a:r>
            <a:r>
              <a:rPr lang="en-US" b="1" dirty="0" smtClean="0"/>
              <a:t>features		label</a:t>
            </a:r>
          </a:p>
          <a:p>
            <a:r>
              <a:rPr lang="en-US" b="1" dirty="0" smtClean="0"/>
              <a:t>Task</a:t>
            </a:r>
            <a:r>
              <a:rPr lang="en-US" dirty="0" smtClean="0"/>
              <a:t>: multi-class classification</a:t>
            </a:r>
          </a:p>
          <a:p>
            <a:r>
              <a:rPr lang="en-US" dirty="0" smtClean="0"/>
              <a:t>Pointer Network</a:t>
            </a:r>
            <a:r>
              <a:rPr lang="en-US" sz="1800" dirty="0" smtClean="0"/>
              <a:t>[</a:t>
            </a:r>
            <a:r>
              <a:rPr lang="en-US" sz="1800" dirty="0" err="1" smtClean="0"/>
              <a:t>Vinyals</a:t>
            </a:r>
            <a:r>
              <a:rPr lang="en-US" sz="1800" dirty="0" smtClean="0"/>
              <a:t>, et al., NIPS 2015]</a:t>
            </a:r>
            <a:r>
              <a:rPr lang="en-US" dirty="0" smtClean="0"/>
              <a:t>: a smarter approach with recurrent neural networks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B5412-5B51-1E42-8325-2C600CEC312F}" type="slidenum">
              <a:rPr lang="en-US" smtClean="0"/>
              <a:t>6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099001" y="5151815"/>
            <a:ext cx="7993998" cy="1569660"/>
          </a:xfrm>
          <a:prstGeom prst="rect">
            <a:avLst/>
          </a:prstGeom>
          <a:solidFill>
            <a:srgbClr val="FF0000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PROBLEM</a:t>
            </a:r>
            <a:endParaRPr lang="en-US" sz="3200" dirty="0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algn="ctr"/>
            <a:r>
              <a:rPr lang="en-US" sz="3200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Need to compute good/optimal solutions to NP-Hard problems in order to learn!!</a:t>
            </a:r>
            <a:endParaRPr lang="en-US" sz="3200" b="1" dirty="0">
              <a:solidFill>
                <a:schemeClr val="accent5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5779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0066380" y="6470205"/>
            <a:ext cx="180434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/>
              <a:t>[Minh, et al. Nature 2015]</a:t>
            </a:r>
            <a:endParaRPr 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ounded Rectangular Callout 8"/>
              <p:cNvSpPr/>
              <p:nvPr/>
            </p:nvSpPr>
            <p:spPr bwMode="auto">
              <a:xfrm>
                <a:off x="5528263" y="5696537"/>
                <a:ext cx="3657600" cy="773668"/>
              </a:xfrm>
              <a:prstGeom prst="wedgeRoundRectCallout">
                <a:avLst>
                  <a:gd name="adj1" fmla="val -48876"/>
                  <a:gd name="adj2" fmla="val -69151"/>
                  <a:gd name="adj3" fmla="val 16667"/>
                </a:avLst>
              </a:prstGeom>
              <a:solidFill>
                <a:schemeClr val="bg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24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+mj-lt"/>
                  </a:rPr>
                  <a:t>Greedy policy</a:t>
                </a:r>
                <a:r>
                  <a:rPr kumimoji="0" lang="en-US" sz="2400" b="0" i="0" u="none" strike="noStrike" cap="none" normalizeH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+mj-lt"/>
                  </a:rPr>
                  <a:t>: </a:t>
                </a:r>
              </a:p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sz="2400" b="0" i="1" u="none" strike="noStrike" cap="none" normalizeH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kumimoji="0" lang="en-US" sz="2400" b="0" i="1" u="none" strike="noStrike" cap="none" normalizeH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/>
                            </a:rPr>
                            <m:t>𝑖</m:t>
                          </m:r>
                        </m:e>
                        <m:sup>
                          <m:r>
                            <a:rPr kumimoji="0" lang="en-US" sz="2400" b="0" i="1" u="none" strike="noStrike" cap="none" normalizeH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/>
                            </a:rPr>
                            <m:t>∗</m:t>
                          </m:r>
                        </m:sup>
                      </m:sSup>
                      <m:r>
                        <a:rPr kumimoji="0" lang="en-US" sz="2400" b="0" i="1" u="none" strike="noStrike" cap="none" normalizeH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/>
                        </a:rPr>
                        <m:t>=</m:t>
                      </m:r>
                      <m:r>
                        <a:rPr kumimoji="0" lang="en-US" sz="2400" b="0" i="1" u="none" strike="noStrike" cap="none" normalizeH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/>
                        </a:rPr>
                        <m:t>𝑎𝑟𝑔𝑚𝑎</m:t>
                      </m:r>
                      <m:sSub>
                        <m:sSubPr>
                          <m:ctrlPr>
                            <a:rPr kumimoji="0" lang="en-US" sz="2400" b="0" i="1" u="none" strike="noStrike" cap="none" normalizeH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0" lang="en-US" sz="2400" b="0" i="1" u="none" strike="noStrike" cap="none" normalizeH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kumimoji="0" lang="en-US" sz="2400" b="0" i="1" u="none" strike="noStrike" cap="none" normalizeH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kumimoji="0" lang="en-US" sz="2400" b="0" i="1" u="none" strike="noStrike" cap="none" normalizeH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̂"/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𝑄</m:t>
                          </m:r>
                        </m:e>
                      </m:acc>
                      <m:r>
                        <a:rPr kumimoji="0" lang="en-US" sz="2400" b="0" i="1" u="none" strike="noStrike" cap="none" normalizeH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/>
                        </a:rPr>
                        <m:t>(</m:t>
                      </m:r>
                      <m:r>
                        <a:rPr kumimoji="0" lang="en-US" sz="2400" b="0" i="1" u="none" strike="noStrike" cap="none" normalizeH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/>
                        </a:rPr>
                        <m:t>𝑆</m:t>
                      </m:r>
                      <m:r>
                        <a:rPr kumimoji="0" lang="en-US" sz="2400" b="0" i="1" u="none" strike="noStrike" cap="none" normalizeH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/>
                        </a:rPr>
                        <m:t>, </m:t>
                      </m:r>
                      <m:r>
                        <a:rPr kumimoji="0" lang="en-US" sz="2400" b="0" i="1" u="none" strike="noStrike" cap="none" normalizeH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/>
                        </a:rPr>
                        <m:t>𝑖</m:t>
                      </m:r>
                      <m:r>
                        <a:rPr kumimoji="0" lang="en-US" sz="2400" b="0" i="1" u="none" strike="noStrike" cap="none" normalizeH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kumimoji="0" lang="en-US" sz="24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</a:endParaRPr>
              </a:p>
            </p:txBody>
          </p:sp>
        </mc:Choice>
        <mc:Fallback xmlns="">
          <p:sp>
            <p:nvSpPr>
              <p:cNvPr id="9" name="Rounded Rectangular Callout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528263" y="5696537"/>
                <a:ext cx="3657600" cy="773668"/>
              </a:xfrm>
              <a:prstGeom prst="wedgeRoundRectCallout">
                <a:avLst>
                  <a:gd name="adj1" fmla="val -48876"/>
                  <a:gd name="adj2" fmla="val -69151"/>
                  <a:gd name="adj3" fmla="val 16667"/>
                </a:avLst>
              </a:prstGeom>
              <a:blipFill rotWithShape="0">
                <a:blip r:embed="rId3"/>
                <a:stretch>
                  <a:fillRect/>
                </a:stretch>
              </a:blip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4056317" y="1978418"/>
                <a:ext cx="336842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342900" indent="-342900" algn="ctr" fontAlgn="base">
                  <a:spcBef>
                    <a:spcPct val="0"/>
                  </a:spcBef>
                  <a:spcAft>
                    <a:spcPct val="0"/>
                  </a:spcAft>
                  <a:buFont typeface="Arial" charset="0"/>
                  <a:buChar char="•"/>
                </a:pPr>
                <a:r>
                  <a:rPr lang="en-US" sz="2400" b="1" dirty="0"/>
                  <a:t>State </a:t>
                </a:r>
                <a14:m>
                  <m:oMath xmlns:m="http://schemas.openxmlformats.org/officeDocument/2006/math">
                    <m:r>
                      <a:rPr kumimoji="0" lang="en-US" sz="2400" b="1" i="1" u="none" strike="noStrike" cap="none" normalizeH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/>
                      </a:rPr>
                      <m:t>𝑺</m:t>
                    </m:r>
                  </m:oMath>
                </a14:m>
                <a:r>
                  <a:rPr lang="en-US" sz="2400" dirty="0" smtClean="0"/>
                  <a:t>: current screen</a:t>
                </a:r>
                <a:endParaRPr lang="en-US" sz="2400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6317" y="1978418"/>
                <a:ext cx="3368423" cy="461665"/>
              </a:xfrm>
              <a:prstGeom prst="rect">
                <a:avLst/>
              </a:prstGeom>
              <a:blipFill rotWithShape="0">
                <a:blip r:embed="rId4"/>
                <a:stretch>
                  <a:fillRect l="-2170" t="-10667" r="-2532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4056317" y="1171772"/>
                <a:ext cx="633955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342900" indent="-342900" algn="ctr" fontAlgn="base">
                  <a:spcBef>
                    <a:spcPct val="0"/>
                  </a:spcBef>
                  <a:spcAft>
                    <a:spcPct val="0"/>
                  </a:spcAft>
                  <a:buFont typeface="Arial" charset="0"/>
                  <a:buChar char="•"/>
                </a:pPr>
                <a:r>
                  <a:rPr lang="en-US" sz="2400" b="1" dirty="0" smtClean="0"/>
                  <a:t>Reward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charset="0"/>
                      </a:rPr>
                      <m:t>𝑹</m:t>
                    </m:r>
                    <m:r>
                      <a:rPr lang="en-US" sz="2400" b="1" i="1" smtClean="0">
                        <a:latin typeface="Cambria Math" charset="0"/>
                      </a:rPr>
                      <m:t>(</m:t>
                    </m:r>
                    <m:r>
                      <a:rPr lang="en-US" sz="2400" b="1" i="1" smtClean="0">
                        <a:latin typeface="Cambria Math" charset="0"/>
                      </a:rPr>
                      <m:t>𝒕</m:t>
                    </m:r>
                    <m:r>
                      <a:rPr lang="en-US" sz="2400" b="1" i="1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400" b="1" dirty="0" smtClean="0"/>
                  <a:t>: </a:t>
                </a:r>
                <a:r>
                  <a:rPr lang="en-US" sz="2400" dirty="0" smtClean="0"/>
                  <a:t>score you earned at current step</a:t>
                </a:r>
                <a:endParaRPr lang="en-US" sz="2400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6317" y="1171772"/>
                <a:ext cx="6339557" cy="461665"/>
              </a:xfrm>
              <a:prstGeom prst="rect">
                <a:avLst/>
              </a:prstGeom>
              <a:blipFill rotWithShape="0">
                <a:blip r:embed="rId5"/>
                <a:stretch>
                  <a:fillRect l="-1154" t="-10526" r="-134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3135853" y="3748236"/>
                <a:ext cx="6074230" cy="84330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 algn="ctr" fontAlgn="base">
                  <a:spcBef>
                    <a:spcPct val="0"/>
                  </a:spcBef>
                  <a:spcAft>
                    <a:spcPct val="0"/>
                  </a:spcAft>
                  <a:buFont typeface="Arial" charset="0"/>
                  <a:buChar char="•"/>
                </a:pPr>
                <a:r>
                  <a:rPr lang="en-US" sz="2400" b="1" dirty="0" smtClean="0">
                    <a:solidFill>
                      <a:schemeClr val="tx1"/>
                    </a:solidFill>
                  </a:rPr>
                  <a:t>Action value function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0" lang="en-US" sz="2400" b="1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sz="2400" b="1" i="1" dirty="0">
                            <a:solidFill>
                              <a:schemeClr val="tx1"/>
                            </a:solidFill>
                            <a:latin typeface="Cambria Math"/>
                          </a:rPr>
                          <m:t>𝑸</m:t>
                        </m:r>
                      </m:e>
                    </m:acc>
                    <m:r>
                      <a:rPr kumimoji="0" lang="en-US" sz="2400" b="1" i="1" u="none" strike="noStrike" cap="none" normalizeH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/>
                      </a:rPr>
                      <m:t>(</m:t>
                    </m:r>
                    <m:r>
                      <a:rPr kumimoji="0" lang="en-US" sz="2400" b="1" i="1" u="none" strike="noStrike" cap="none" normalizeH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/>
                      </a:rPr>
                      <m:t>𝑺</m:t>
                    </m:r>
                    <m:r>
                      <a:rPr kumimoji="0" lang="en-US" sz="2400" b="1" i="1" u="none" strike="noStrike" cap="none" normalizeH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/>
                      </a:rPr>
                      <m:t>, </m:t>
                    </m:r>
                    <m:r>
                      <a:rPr kumimoji="0" lang="en-US" sz="2400" b="1" i="1" u="none" strike="noStrike" cap="none" normalizeH="0" dirty="0" err="1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/>
                      </a:rPr>
                      <m:t>𝒊</m:t>
                    </m:r>
                    <m:r>
                      <a:rPr kumimoji="0" lang="en-US" sz="2400" b="1" i="1" u="none" strike="noStrike" cap="none" normalizeH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/>
                      </a:rPr>
                      <m:t>)</m:t>
                    </m:r>
                  </m:oMath>
                </a14:m>
                <a:r>
                  <a:rPr lang="en-US" sz="2400" b="1" dirty="0" smtClean="0">
                    <a:solidFill>
                      <a:schemeClr val="tx1"/>
                    </a:solidFill>
                  </a:rPr>
                  <a:t>: </a:t>
                </a:r>
              </a:p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 dirty="0" smtClean="0">
                    <a:solidFill>
                      <a:schemeClr val="tx1"/>
                    </a:solidFill>
                  </a:rPr>
                  <a:t>        your predicted future total rewards</a:t>
                </a:r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5853" y="3748236"/>
                <a:ext cx="6074230" cy="843308"/>
              </a:xfrm>
              <a:prstGeom prst="rect">
                <a:avLst/>
              </a:prstGeom>
              <a:blipFill rotWithShape="0">
                <a:blip r:embed="rId6"/>
                <a:stretch>
                  <a:fillRect t="-5797" b="-159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4056317" y="2801541"/>
                <a:ext cx="512954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342900" indent="-342900" algn="ctr" fontAlgn="base">
                  <a:spcBef>
                    <a:spcPct val="0"/>
                  </a:spcBef>
                  <a:spcAft>
                    <a:spcPct val="0"/>
                  </a:spcAft>
                  <a:buFont typeface="Arial" charset="0"/>
                  <a:buChar char="•"/>
                </a:pPr>
                <a:r>
                  <a:rPr lang="en-US" sz="2400" b="1" dirty="0" smtClean="0"/>
                  <a:t>Action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charset="0"/>
                      </a:rPr>
                      <m:t>𝒊</m:t>
                    </m:r>
                  </m:oMath>
                </a14:m>
                <a:r>
                  <a:rPr lang="en-US" sz="2400" b="1" dirty="0" smtClean="0"/>
                  <a:t>: </a:t>
                </a:r>
                <a:r>
                  <a:rPr lang="en-US" sz="2400" dirty="0" smtClean="0"/>
                  <a:t>move your board left / right</a:t>
                </a:r>
                <a:endParaRPr lang="en-US" sz="2400" dirty="0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6317" y="2801541"/>
                <a:ext cx="5129546" cy="461665"/>
              </a:xfrm>
              <a:prstGeom prst="rect">
                <a:avLst/>
              </a:prstGeom>
              <a:blipFill rotWithShape="0">
                <a:blip r:embed="rId7"/>
                <a:stretch>
                  <a:fillRect l="-1425" t="-10667" r="-1544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4056317" y="4941997"/>
                <a:ext cx="546258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342900" indent="-342900" algn="ctr" fontAlgn="base">
                  <a:spcBef>
                    <a:spcPct val="0"/>
                  </a:spcBef>
                  <a:spcAft>
                    <a:spcPct val="0"/>
                  </a:spcAft>
                  <a:buFont typeface="Arial" charset="0"/>
                  <a:buChar char="•"/>
                </a:pPr>
                <a:r>
                  <a:rPr lang="en-US" sz="2400" b="1" dirty="0" smtClean="0"/>
                  <a:t>Policy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charset="0"/>
                      </a:rPr>
                      <m:t>𝝅</m:t>
                    </m:r>
                    <m:r>
                      <a:rPr lang="en-US" sz="2400" b="1" i="1" smtClean="0">
                        <a:latin typeface="Cambria Math" charset="0"/>
                      </a:rPr>
                      <m:t>(</m:t>
                    </m:r>
                    <m:r>
                      <a:rPr lang="en-US" sz="2400" b="1" i="1" smtClean="0">
                        <a:latin typeface="Cambria Math" charset="0"/>
                      </a:rPr>
                      <m:t>𝒔</m:t>
                    </m:r>
                    <m:r>
                      <a:rPr lang="en-US" sz="2400" b="1" i="1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400" dirty="0" smtClean="0"/>
                  <a:t>: How to choose your action</a:t>
                </a:r>
                <a:endParaRPr lang="en-US" sz="2400" dirty="0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6317" y="4941997"/>
                <a:ext cx="5462586" cy="461665"/>
              </a:xfrm>
              <a:prstGeom prst="rect">
                <a:avLst/>
              </a:prstGeom>
              <a:blipFill rotWithShape="0">
                <a:blip r:embed="rId8"/>
                <a:stretch>
                  <a:fillRect l="-893" t="-10667" r="-1228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7873" y="1899844"/>
            <a:ext cx="3272985" cy="3272985"/>
          </a:xfrm>
          <a:prstGeom prst="rect">
            <a:avLst/>
          </a:prstGeom>
        </p:spPr>
      </p:pic>
      <p:sp>
        <p:nvSpPr>
          <p:cNvPr id="16" name="Title 1"/>
          <p:cNvSpPr txBox="1">
            <a:spLocks/>
          </p:cNvSpPr>
          <p:nvPr/>
        </p:nvSpPr>
        <p:spPr>
          <a:xfrm>
            <a:off x="347873" y="223828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baseline="0">
                <a:solidFill>
                  <a:schemeClr val="tx1"/>
                </a:solidFill>
                <a:latin typeface="Helvetica neue" charset="0"/>
                <a:ea typeface="+mj-ea"/>
                <a:cs typeface="+mj-cs"/>
              </a:defRPr>
            </a:lvl1pPr>
          </a:lstStyle>
          <a:p>
            <a:r>
              <a:rPr lang="en-US" dirty="0" smtClean="0"/>
              <a:t>Reinforcement </a:t>
            </a:r>
            <a:r>
              <a:rPr lang="en-US" smtClean="0"/>
              <a:t>Learning Background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9449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/>
      <p:bldP spid="12" grpId="0"/>
      <p:bldP spid="13" grpId="0"/>
      <p:bldP spid="14" grpId="0"/>
      <p:bldP spid="1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 smtClean="0"/>
              <a:t>Reinforcement Learning Formulation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B5412-5B51-1E42-8325-2C600CEC312F}" type="slidenum">
              <a:rPr lang="en-US" smtClean="0"/>
              <a:t>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 bwMode="auto">
              <a:xfrm>
                <a:off x="2158568" y="1037310"/>
                <a:ext cx="3996637" cy="5080943"/>
              </a:xfrm>
              <a:prstGeom prst="rect">
                <a:avLst/>
              </a:prstGeom>
              <a:gradFill>
                <a:gsLst>
                  <a:gs pos="0">
                    <a:schemeClr val="accent1">
                      <a:tint val="66000"/>
                      <a:satMod val="160000"/>
                    </a:schemeClr>
                  </a:gs>
                  <a:gs pos="50000">
                    <a:schemeClr val="accent1">
                      <a:tint val="44500"/>
                      <a:satMod val="160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ln w="9525">
                <a:solidFill>
                  <a:schemeClr val="hlink"/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US" sz="2400" i="1" kern="0" smtClean="0">
                              <a:latin typeface="Cambria Math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sz="2400" kern="0">
                              <a:latin typeface="Cambria Math"/>
                            </a:rPr>
                            <m:t>min</m:t>
                          </m:r>
                        </m:e>
                        <m:lim>
                          <m:sSub>
                            <m:sSubPr>
                              <m:ctrlPr>
                                <a:rPr lang="en-US" sz="2400" b="0" i="1" kern="0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kern="0" smtClean="0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kern="0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kern="0" smtClean="0">
                              <a:latin typeface="Cambria Math"/>
                            </a:rPr>
                            <m:t>∈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US" sz="2400" b="0" i="1" kern="0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kern="0" smtClean="0">
                                  <a:latin typeface="Cambria Math"/>
                                </a:rPr>
                                <m:t>0,1</m:t>
                              </m:r>
                            </m:e>
                          </m:d>
                        </m:lim>
                      </m:limLow>
                      <m:r>
                        <a:rPr lang="en-US" sz="2400" i="1" kern="0">
                          <a:latin typeface="Cambria Math"/>
                        </a:rPr>
                        <m:t> 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i="1" ker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lang="en-US" sz="2400" i="1" kern="0">
                              <a:latin typeface="Cambria Math"/>
                            </a:rPr>
                            <m:t>𝑖</m:t>
                          </m:r>
                          <m:r>
                            <a:rPr lang="en-US" sz="2400" b="0" i="1" kern="0" smtClean="0">
                              <a:latin typeface="Cambria Math"/>
                            </a:rPr>
                            <m:t>∈</m:t>
                          </m:r>
                          <m:r>
                            <a:rPr lang="en-US" sz="2400" b="0" i="1" kern="0" smtClean="0">
                              <a:latin typeface="Cambria Math"/>
                            </a:rPr>
                            <m:t>𝓥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400" i="1" ker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i="1" kern="0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 ker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400" kern="0" dirty="0"/>
              </a:p>
              <a:p>
                <a:pPr marL="0" indent="0">
                  <a:buFont typeface="Wingdings" pitchFamily="-64" charset="2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kern="0" smtClean="0">
                          <a:latin typeface="Cambria Math"/>
                        </a:rPr>
                        <m:t>𝑠</m:t>
                      </m:r>
                      <m:r>
                        <a:rPr lang="en-US" sz="2400" b="0" i="1" kern="0" smtClean="0">
                          <a:latin typeface="Cambria Math"/>
                        </a:rPr>
                        <m:t>.</m:t>
                      </m:r>
                      <m:r>
                        <a:rPr lang="en-US" sz="2400" b="0" i="1" kern="0" smtClean="0">
                          <a:latin typeface="Cambria Math"/>
                        </a:rPr>
                        <m:t>𝑡</m:t>
                      </m:r>
                      <m:r>
                        <a:rPr lang="en-US" sz="2400" b="0" i="1" kern="0" smtClean="0">
                          <a:latin typeface="Cambria Math"/>
                        </a:rPr>
                        <m:t>. </m:t>
                      </m:r>
                      <m:sSub>
                        <m:sSubPr>
                          <m:ctrlPr>
                            <a:rPr lang="en-US" sz="2400" b="0" i="1" kern="0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kern="0" smtClean="0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kern="0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2400" b="0" i="1" kern="0" smtClean="0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sz="2400" b="0" i="1" kern="0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kern="0" smtClean="0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kern="0" smtClean="0">
                              <a:latin typeface="Cambria Math"/>
                            </a:rPr>
                            <m:t>𝑗</m:t>
                          </m:r>
                        </m:sub>
                      </m:sSub>
                      <m:r>
                        <a:rPr lang="en-US" sz="2400" b="0" i="1" kern="0" smtClean="0">
                          <a:latin typeface="Cambria Math" panose="02040503050406030204" pitchFamily="18" charset="0"/>
                        </a:rPr>
                        <m:t>≥1</m:t>
                      </m:r>
                      <m:r>
                        <a:rPr lang="en-US" sz="2400" b="0" i="1" kern="0" smtClean="0">
                          <a:latin typeface="Cambria Math"/>
                        </a:rPr>
                        <m:t>, ∀</m:t>
                      </m:r>
                      <m:d>
                        <m:dPr>
                          <m:ctrlPr>
                            <a:rPr lang="en-US" sz="2400" b="0" i="1" kern="0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0" i="1" kern="0" smtClean="0">
                              <a:latin typeface="Cambria Math"/>
                            </a:rPr>
                            <m:t>𝑖</m:t>
                          </m:r>
                          <m:r>
                            <a:rPr lang="en-US" sz="2400" b="0" i="1" kern="0" smtClean="0">
                              <a:latin typeface="Cambria Math"/>
                            </a:rPr>
                            <m:t>,</m:t>
                          </m:r>
                          <m:r>
                            <a:rPr lang="en-US" sz="2400" b="0" i="1" kern="0" smtClean="0">
                              <a:latin typeface="Cambria Math"/>
                            </a:rPr>
                            <m:t>𝑗</m:t>
                          </m:r>
                        </m:e>
                      </m:d>
                      <m:r>
                        <a:rPr lang="en-US" sz="2400" b="0" i="1" kern="0" smtClean="0">
                          <a:latin typeface="Cambria Math"/>
                        </a:rPr>
                        <m:t>∈</m:t>
                      </m:r>
                      <m:r>
                        <a:rPr lang="en-US" sz="2400" b="0" i="1" kern="0" smtClean="0">
                          <a:latin typeface="Cambria Math"/>
                        </a:rPr>
                        <m:t>𝓔</m:t>
                      </m:r>
                    </m:oMath>
                  </m:oMathPara>
                </a14:m>
                <a:endParaRPr lang="en-US" sz="2400" kern="0" dirty="0" smtClean="0"/>
              </a:p>
              <a:p>
                <a:pPr marL="0" indent="0">
                  <a:buFont typeface="Wingdings" pitchFamily="-64" charset="2"/>
                  <a:buNone/>
                </a:pPr>
                <a:endParaRPr lang="en-US" sz="2400" kern="0" dirty="0"/>
              </a:p>
              <a:p>
                <a:r>
                  <a:rPr lang="en-US" sz="2400" kern="0" dirty="0" smtClean="0"/>
                  <a:t>Repeat until all edges </a:t>
                </a:r>
              </a:p>
              <a:p>
                <a:r>
                  <a:rPr lang="en-US" sz="2400" kern="0" dirty="0" smtClean="0"/>
                  <a:t>covered: </a:t>
                </a:r>
              </a:p>
              <a:p>
                <a:endParaRPr lang="en-US" sz="2400" kern="0" dirty="0" smtClean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kern="0" dirty="0" smtClean="0"/>
                  <a:t>Compute </a:t>
                </a:r>
                <a:r>
                  <a:rPr lang="en-US" sz="2400" kern="0" dirty="0" smtClean="0">
                    <a:solidFill>
                      <a:srgbClr val="C00000"/>
                    </a:solidFill>
                  </a:rPr>
                  <a:t>score </a:t>
                </a:r>
                <a:r>
                  <a:rPr lang="en-US" sz="2400" kern="0" dirty="0" smtClean="0"/>
                  <a:t>for each vertex</a:t>
                </a:r>
              </a:p>
              <a:p>
                <a:pPr marL="457200" indent="-457200">
                  <a:buFont typeface="+mj-lt"/>
                  <a:buAutoNum type="arabicPeriod"/>
                </a:pPr>
                <a:endParaRPr lang="en-US" sz="2400" kern="0" dirty="0" smtClean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kern="0" dirty="0" smtClean="0"/>
                  <a:t>Select vertex with</a:t>
                </a:r>
                <a:r>
                  <a:rPr lang="en-US" sz="2400" kern="0" dirty="0"/>
                  <a:t> </a:t>
                </a:r>
              </a:p>
              <a:p>
                <a:r>
                  <a:rPr lang="en-US" sz="2400" kern="0" dirty="0" smtClean="0"/>
                  <a:t>       largest score</a:t>
                </a:r>
                <a:endParaRPr lang="en-US" sz="2400" kern="0" dirty="0"/>
              </a:p>
              <a:p>
                <a:pPr marL="457200" indent="-457200">
                  <a:buFont typeface="+mj-lt"/>
                  <a:buAutoNum type="arabicPeriod" startAt="3"/>
                </a:pPr>
                <a:r>
                  <a:rPr lang="en-US" sz="2400" kern="0" dirty="0" smtClean="0"/>
                  <a:t>Add best vertex to cover</a:t>
                </a: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158568" y="1037310"/>
                <a:ext cx="3996637" cy="5080943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  <a:ln w="9525">
                <a:solidFill>
                  <a:schemeClr val="hlink"/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ular Callout 5"/>
              <p:cNvSpPr/>
              <p:nvPr/>
            </p:nvSpPr>
            <p:spPr bwMode="auto">
              <a:xfrm>
                <a:off x="6578168" y="1037311"/>
                <a:ext cx="3657600" cy="871185"/>
              </a:xfrm>
              <a:prstGeom prst="wedgeRoundRectCallout">
                <a:avLst>
                  <a:gd name="adj1" fmla="val -119000"/>
                  <a:gd name="adj2" fmla="val 12791"/>
                  <a:gd name="adj3" fmla="val 16667"/>
                </a:avLst>
              </a:prstGeom>
              <a:solidFill>
                <a:schemeClr val="bg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2400" dirty="0" smtClean="0">
                    <a:solidFill>
                      <a:schemeClr val="tx1"/>
                    </a:solidFill>
                    <a:latin typeface="+mj-lt"/>
                  </a:rPr>
                  <a:t>Reward: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40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𝑟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𝑡</m:t>
                        </m:r>
                      </m:sup>
                    </m:sSup>
                    <m:r>
                      <a:rPr lang="en-US" sz="2400" i="1" smtClean="0">
                        <a:solidFill>
                          <a:schemeClr val="tx1"/>
                        </a:solidFill>
                        <a:latin typeface="Cambria Math"/>
                      </a:rPr>
                      <m:t>=</m:t>
                    </m:r>
                    <m:r>
                      <a:rPr lang="en-US" sz="2400" i="1">
                        <a:solidFill>
                          <a:schemeClr val="tx1"/>
                        </a:solidFill>
                        <a:latin typeface="Cambria Math"/>
                      </a:rPr>
                      <m:t>−1</m:t>
                    </m:r>
                  </m:oMath>
                </a14:m>
                <a:r>
                  <a:rPr kumimoji="0" lang="en-US" sz="2400" b="0" i="0" u="none" strike="noStrike" cap="none" normalizeH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+mj-lt"/>
                  </a:rPr>
                  <a:t>  </a:t>
                </a:r>
                <a:endParaRPr kumimoji="0" lang="en-US" sz="24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</a:endParaRPr>
              </a:p>
            </p:txBody>
          </p:sp>
        </mc:Choice>
        <mc:Fallback xmlns="">
          <p:sp>
            <p:nvSpPr>
              <p:cNvPr id="6" name="Rounded Rectangular Callout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578168" y="1037311"/>
                <a:ext cx="3657600" cy="871185"/>
              </a:xfrm>
              <a:prstGeom prst="wedgeRoundRectCallout">
                <a:avLst>
                  <a:gd name="adj1" fmla="val -119000"/>
                  <a:gd name="adj2" fmla="val 12791"/>
                  <a:gd name="adj3" fmla="val 16667"/>
                </a:avLst>
              </a:prstGeom>
              <a:blipFill rotWithShape="0">
                <a:blip r:embed="rId3"/>
                <a:stretch>
                  <a:fillRect/>
                </a:stretch>
              </a:blip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ounded Rectangular Callout 7"/>
              <p:cNvSpPr/>
              <p:nvPr/>
            </p:nvSpPr>
            <p:spPr bwMode="auto">
              <a:xfrm>
                <a:off x="6581955" y="2213297"/>
                <a:ext cx="4136845" cy="838199"/>
              </a:xfrm>
              <a:prstGeom prst="wedgeRoundRectCallout">
                <a:avLst>
                  <a:gd name="adj1" fmla="val -89039"/>
                  <a:gd name="adj2" fmla="val 85039"/>
                  <a:gd name="adj3" fmla="val 16667"/>
                </a:avLst>
              </a:prstGeom>
              <a:solidFill>
                <a:schemeClr val="bg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24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+mj-lt"/>
                  </a:rPr>
                  <a:t>State</a:t>
                </a:r>
                <a:r>
                  <a:rPr kumimoji="0" lang="en-US" sz="2400" b="0" i="0" u="none" strike="noStrike" cap="none" normalizeH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+mj-lt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sz="2400" b="0" i="1" u="none" strike="noStrike" cap="none" normalizeH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/>
                      </a:rPr>
                      <m:t>𝑆</m:t>
                    </m:r>
                  </m:oMath>
                </a14:m>
                <a:r>
                  <a:rPr kumimoji="0" lang="en-US" sz="2400" b="0" i="0" u="none" strike="noStrike" cap="none" normalizeH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+mj-lt"/>
                  </a:rPr>
                  <a:t>: current selected nodes</a:t>
                </a:r>
                <a:endParaRPr kumimoji="0" lang="en-US" sz="24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</a:endParaRPr>
              </a:p>
            </p:txBody>
          </p:sp>
        </mc:Choice>
        <mc:Fallback xmlns="">
          <p:sp>
            <p:nvSpPr>
              <p:cNvPr id="8" name="Rounded Rectangular Callout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581955" y="2213297"/>
                <a:ext cx="4136845" cy="838199"/>
              </a:xfrm>
              <a:prstGeom prst="wedgeRoundRectCallout">
                <a:avLst>
                  <a:gd name="adj1" fmla="val -89039"/>
                  <a:gd name="adj2" fmla="val 85039"/>
                  <a:gd name="adj3" fmla="val 16667"/>
                </a:avLst>
              </a:prstGeom>
              <a:blipFill rotWithShape="0">
                <a:blip r:embed="rId4"/>
                <a:stretch>
                  <a:fillRect/>
                </a:stretch>
              </a:blip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ounded Rectangular Callout 8"/>
              <p:cNvSpPr/>
              <p:nvPr/>
            </p:nvSpPr>
            <p:spPr bwMode="auto">
              <a:xfrm>
                <a:off x="6549265" y="3334306"/>
                <a:ext cx="4136845" cy="838199"/>
              </a:xfrm>
              <a:prstGeom prst="wedgeRoundRectCallout">
                <a:avLst>
                  <a:gd name="adj1" fmla="val -67378"/>
                  <a:gd name="adj2" fmla="val 31082"/>
                  <a:gd name="adj3" fmla="val 16667"/>
                </a:avLst>
              </a:prstGeom>
              <a:solidFill>
                <a:schemeClr val="bg1"/>
              </a:solidFill>
              <a:ln w="381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0" lang="en-US" sz="2400" b="1" i="0" u="none" strike="noStrike" cap="none" normalizeH="0" baseline="0" dirty="0" smtClean="0">
                    <a:ln>
                      <a:noFill/>
                    </a:ln>
                    <a:solidFill>
                      <a:srgbClr val="FF0000"/>
                    </a:solidFill>
                    <a:effectLst/>
                    <a:latin typeface="+mj-lt"/>
                  </a:rPr>
                  <a:t>Action</a:t>
                </a:r>
                <a:r>
                  <a:rPr kumimoji="0" lang="en-US" sz="2400" b="1" i="0" u="none" strike="noStrike" cap="none" normalizeH="0" dirty="0" smtClean="0">
                    <a:ln>
                      <a:noFill/>
                    </a:ln>
                    <a:solidFill>
                      <a:srgbClr val="FF0000"/>
                    </a:solidFill>
                    <a:effectLst/>
                    <a:latin typeface="+mj-lt"/>
                  </a:rPr>
                  <a:t> value function: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0" lang="en-US" sz="2400" b="1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sz="2400" b="1" i="1" dirty="0">
                            <a:solidFill>
                              <a:srgbClr val="FF0000"/>
                            </a:solidFill>
                            <a:latin typeface="Cambria Math"/>
                          </a:rPr>
                          <m:t>𝑸</m:t>
                        </m:r>
                      </m:e>
                    </m:acc>
                    <m:r>
                      <a:rPr kumimoji="0" lang="en-US" sz="2400" b="1" i="1" u="none" strike="noStrike" cap="none" normalizeH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Cambria Math"/>
                      </a:rPr>
                      <m:t>(</m:t>
                    </m:r>
                    <m:r>
                      <a:rPr kumimoji="0" lang="en-US" sz="2400" b="1" i="1" u="none" strike="noStrike" cap="none" normalizeH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Cambria Math"/>
                      </a:rPr>
                      <m:t>𝑺</m:t>
                    </m:r>
                    <m:r>
                      <a:rPr kumimoji="0" lang="en-US" sz="2400" b="1" i="1" u="none" strike="noStrike" cap="none" normalizeH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Cambria Math"/>
                      </a:rPr>
                      <m:t>, </m:t>
                    </m:r>
                    <m:r>
                      <a:rPr kumimoji="0" lang="en-US" sz="2400" b="1" i="1" u="none" strike="noStrike" cap="none" normalizeH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Cambria Math" charset="0"/>
                      </a:rPr>
                      <m:t>𝒗</m:t>
                    </m:r>
                    <m:r>
                      <a:rPr kumimoji="0" lang="en-US" sz="2400" b="1" i="1" u="none" strike="noStrike" cap="none" normalizeH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Cambria Math"/>
                      </a:rPr>
                      <m:t>)</m:t>
                    </m:r>
                  </m:oMath>
                </a14:m>
                <a:endParaRPr kumimoji="0" lang="en-US" sz="2400" b="1" i="0" u="none" strike="noStrike" cap="none" normalizeH="0" baseline="0" dirty="0" smtClean="0">
                  <a:ln>
                    <a:noFill/>
                  </a:ln>
                  <a:solidFill>
                    <a:srgbClr val="FF0000"/>
                  </a:solidFill>
                  <a:effectLst/>
                  <a:latin typeface="+mj-lt"/>
                </a:endParaRPr>
              </a:p>
            </p:txBody>
          </p:sp>
        </mc:Choice>
        <mc:Fallback xmlns="">
          <p:sp>
            <p:nvSpPr>
              <p:cNvPr id="9" name="Rounded Rectangular Callout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549265" y="3334306"/>
                <a:ext cx="4136845" cy="838199"/>
              </a:xfrm>
              <a:prstGeom prst="wedgeRoundRectCallout">
                <a:avLst>
                  <a:gd name="adj1" fmla="val -67378"/>
                  <a:gd name="adj2" fmla="val 31082"/>
                  <a:gd name="adj3" fmla="val 16667"/>
                </a:avLst>
              </a:prstGeom>
              <a:blipFill rotWithShape="0">
                <a:blip r:embed="rId5"/>
                <a:stretch>
                  <a:fillRect/>
                </a:stretch>
              </a:blipFill>
              <a:ln w="381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ounded Rectangular Callout 9"/>
              <p:cNvSpPr/>
              <p:nvPr/>
            </p:nvSpPr>
            <p:spPr bwMode="auto">
              <a:xfrm>
                <a:off x="6581955" y="4400434"/>
                <a:ext cx="4136845" cy="773668"/>
              </a:xfrm>
              <a:prstGeom prst="wedgeRoundRectCallout">
                <a:avLst>
                  <a:gd name="adj1" fmla="val -81878"/>
                  <a:gd name="adj2" fmla="val 45599"/>
                  <a:gd name="adj3" fmla="val 16667"/>
                </a:avLst>
              </a:prstGeom>
              <a:solidFill>
                <a:schemeClr val="bg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24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+mj-lt"/>
                  </a:rPr>
                  <a:t>Greedy policy</a:t>
                </a:r>
                <a:r>
                  <a:rPr kumimoji="0" lang="en-US" sz="2400" b="0" i="0" u="none" strike="noStrike" cap="none" normalizeH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+mj-lt"/>
                  </a:rPr>
                  <a:t>: </a:t>
                </a:r>
              </a:p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sz="2400" b="0" i="1" u="none" strike="noStrike" cap="none" normalizeH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kumimoji="0" lang="en-US" sz="2400" b="0" i="1" u="none" strike="noStrike" cap="none" normalizeH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charset="0"/>
                            </a:rPr>
                            <m:t>𝑣</m:t>
                          </m:r>
                        </m:e>
                        <m:sup>
                          <m:r>
                            <a:rPr kumimoji="0" lang="en-US" sz="2400" b="0" i="1" u="none" strike="noStrike" cap="none" normalizeH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/>
                            </a:rPr>
                            <m:t>∗</m:t>
                          </m:r>
                        </m:sup>
                      </m:sSup>
                      <m:r>
                        <a:rPr kumimoji="0" lang="en-US" sz="2400" b="0" i="1" u="none" strike="noStrike" cap="none" normalizeH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/>
                        </a:rPr>
                        <m:t>=</m:t>
                      </m:r>
                      <m:r>
                        <a:rPr kumimoji="0" lang="en-US" sz="2400" b="0" i="1" u="none" strike="noStrike" cap="none" normalizeH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/>
                        </a:rPr>
                        <m:t>𝑎𝑟𝑔𝑚𝑎</m:t>
                      </m:r>
                      <m:sSub>
                        <m:sSubPr>
                          <m:ctrlPr>
                            <a:rPr kumimoji="0" lang="en-US" sz="2400" b="0" i="1" u="none" strike="noStrike" cap="none" normalizeH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0" lang="en-US" sz="2400" b="0" i="1" u="none" strike="noStrike" cap="none" normalizeH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kumimoji="0" lang="en-US" sz="2400" b="0" i="1" u="none" strike="noStrike" cap="none" normalizeH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charset="0"/>
                            </a:rPr>
                            <m:t>𝑣</m:t>
                          </m:r>
                        </m:sub>
                      </m:sSub>
                      <m:r>
                        <a:rPr kumimoji="0" lang="en-US" sz="2400" b="0" i="1" u="none" strike="noStrike" cap="none" normalizeH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̂"/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𝑄</m:t>
                          </m:r>
                        </m:e>
                      </m:acc>
                      <m:r>
                        <a:rPr kumimoji="0" lang="en-US" sz="2400" b="0" i="1" u="none" strike="noStrike" cap="none" normalizeH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/>
                        </a:rPr>
                        <m:t>(</m:t>
                      </m:r>
                      <m:r>
                        <a:rPr kumimoji="0" lang="en-US" sz="2400" b="0" i="1" u="none" strike="noStrike" cap="none" normalizeH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/>
                        </a:rPr>
                        <m:t>𝑆</m:t>
                      </m:r>
                      <m:r>
                        <a:rPr kumimoji="0" lang="en-US" sz="2400" b="0" i="1" u="none" strike="noStrike" cap="none" normalizeH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/>
                        </a:rPr>
                        <m:t>, </m:t>
                      </m:r>
                      <m:r>
                        <a:rPr kumimoji="0" lang="en-US" sz="2400" b="0" i="1" u="none" strike="noStrike" cap="none" normalizeH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charset="0"/>
                        </a:rPr>
                        <m:t>𝑣</m:t>
                      </m:r>
                      <m:r>
                        <a:rPr kumimoji="0" lang="en-US" sz="2400" b="0" i="1" u="none" strike="noStrike" cap="none" normalizeH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kumimoji="0" lang="en-US" sz="24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</a:endParaRPr>
              </a:p>
            </p:txBody>
          </p:sp>
        </mc:Choice>
        <mc:Fallback xmlns="">
          <p:sp>
            <p:nvSpPr>
              <p:cNvPr id="10" name="Rounded Rectangular Callout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581955" y="4400434"/>
                <a:ext cx="4136845" cy="773668"/>
              </a:xfrm>
              <a:prstGeom prst="wedgeRoundRectCallout">
                <a:avLst>
                  <a:gd name="adj1" fmla="val -81878"/>
                  <a:gd name="adj2" fmla="val 45599"/>
                  <a:gd name="adj3" fmla="val 16667"/>
                </a:avLst>
              </a:prstGeom>
              <a:blipFill rotWithShape="0">
                <a:blip r:embed="rId6"/>
                <a:stretch>
                  <a:fillRect/>
                </a:stretch>
              </a:blip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ounded Rectangular Callout 10"/>
              <p:cNvSpPr/>
              <p:nvPr/>
            </p:nvSpPr>
            <p:spPr bwMode="auto">
              <a:xfrm>
                <a:off x="6581955" y="5487987"/>
                <a:ext cx="4136845" cy="685800"/>
              </a:xfrm>
              <a:prstGeom prst="wedgeRoundRectCallout">
                <a:avLst>
                  <a:gd name="adj1" fmla="val -67803"/>
                  <a:gd name="adj2" fmla="val 10103"/>
                  <a:gd name="adj3" fmla="val 16667"/>
                </a:avLst>
              </a:prstGeom>
              <a:solidFill>
                <a:schemeClr val="bg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24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+mj-lt"/>
                  </a:rPr>
                  <a:t>Update state </a:t>
                </a:r>
                <a14:m>
                  <m:oMath xmlns:m="http://schemas.openxmlformats.org/officeDocument/2006/math">
                    <m:r>
                      <a:rPr kumimoji="0" lang="en-US" sz="2400" b="0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/>
                      </a:rPr>
                      <m:t>𝑆</m:t>
                    </m:r>
                  </m:oMath>
                </a14:m>
                <a:endParaRPr kumimoji="0" lang="en-US" sz="24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</a:endParaRPr>
              </a:p>
            </p:txBody>
          </p:sp>
        </mc:Choice>
        <mc:Fallback xmlns="">
          <p:sp>
            <p:nvSpPr>
              <p:cNvPr id="11" name="Rounded Rectangular Callout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581955" y="5487987"/>
                <a:ext cx="4136845" cy="685800"/>
              </a:xfrm>
              <a:prstGeom prst="wedgeRoundRectCallout">
                <a:avLst>
                  <a:gd name="adj1" fmla="val -67803"/>
                  <a:gd name="adj2" fmla="val 10103"/>
                  <a:gd name="adj3" fmla="val 16667"/>
                </a:avLst>
              </a:prstGeom>
              <a:blipFill rotWithShape="0">
                <a:blip r:embed="rId7"/>
                <a:stretch>
                  <a:fillRect/>
                </a:stretch>
              </a:blip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/>
          <p:cNvSpPr txBox="1"/>
          <p:nvPr/>
        </p:nvSpPr>
        <p:spPr>
          <a:xfrm>
            <a:off x="164452" y="1325563"/>
            <a:ext cx="175216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>
                <a:latin typeface="Helvetica Neue" charset="0"/>
                <a:ea typeface="Helvetica Neue" charset="0"/>
                <a:cs typeface="Helvetica Neue" charset="0"/>
              </a:rPr>
              <a:t>Minimum Vertex Cover</a:t>
            </a:r>
            <a:endParaRPr lang="en-US" sz="280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594656" y="3030375"/>
            <a:ext cx="7993998" cy="1569660"/>
          </a:xfrm>
          <a:prstGeom prst="rect">
            <a:avLst/>
          </a:prstGeom>
          <a:solidFill>
            <a:srgbClr val="00B050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SOLUTION</a:t>
            </a:r>
            <a:endParaRPr lang="en-US" sz="3200" dirty="0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algn="ctr"/>
            <a:r>
              <a:rPr lang="en-US" sz="3200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Improve policy by learning from experience =&gt; no need to compute optima</a:t>
            </a:r>
            <a:endParaRPr lang="en-US" sz="3200" b="1" dirty="0">
              <a:solidFill>
                <a:schemeClr val="accent5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3870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0" grpId="0" animBg="1"/>
      <p:bldP spid="11" grpId="0" animBg="1"/>
      <p:bldP spid="1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 smtClean="0"/>
              <a:t>Reinforcement Learning Algorithm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B5412-5B51-1E42-8325-2C600CEC312F}" type="slidenum">
              <a:rPr lang="en-US" smtClean="0"/>
              <a:t>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066442"/>
            <a:ext cx="6303433" cy="542643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209183" y="1940752"/>
            <a:ext cx="45587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  <a:latin typeface="Helvetica Neue" charset="0"/>
                <a:ea typeface="Helvetica Neue" charset="0"/>
                <a:cs typeface="Helvetica Neue" charset="0"/>
              </a:rPr>
              <a:t>Sample</a:t>
            </a:r>
            <a:r>
              <a:rPr lang="en-US" sz="2400" dirty="0" smtClean="0">
                <a:solidFill>
                  <a:srgbClr val="FF0000"/>
                </a:solidFill>
                <a:latin typeface="Helvetica Neue" charset="0"/>
                <a:ea typeface="Helvetica Neue" charset="0"/>
                <a:cs typeface="Helvetica Neue" charset="0"/>
              </a:rPr>
              <a:t> graph instance</a:t>
            </a:r>
            <a:endParaRPr lang="en-US" sz="2400" dirty="0">
              <a:solidFill>
                <a:srgbClr val="FF0000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232374" y="2844632"/>
            <a:ext cx="49596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</a:rPr>
              <a:t>Explore</a:t>
            </a:r>
            <a:r>
              <a:rPr lang="en-US" sz="2400" dirty="0" smtClean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</a:rPr>
              <a:t> or </a:t>
            </a:r>
          </a:p>
          <a:p>
            <a:r>
              <a:rPr lang="en-US" sz="2400" b="1" dirty="0" smtClean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</a:rPr>
              <a:t>Exploit</a:t>
            </a:r>
            <a:r>
              <a:rPr lang="en-US" sz="2400" dirty="0" smtClean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</a:rPr>
              <a:t> according to current policy</a:t>
            </a:r>
            <a:endParaRPr lang="en-US" sz="2400" dirty="0">
              <a:solidFill>
                <a:schemeClr val="accent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232374" y="3594992"/>
            <a:ext cx="45587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0B050"/>
                </a:solidFill>
                <a:latin typeface="Helvetica Neue" charset="0"/>
                <a:ea typeface="Helvetica Neue" charset="0"/>
                <a:cs typeface="Helvetica Neue" charset="0"/>
              </a:rPr>
              <a:t>Update</a:t>
            </a:r>
            <a:r>
              <a:rPr lang="en-US" sz="2400" dirty="0" smtClean="0">
                <a:solidFill>
                  <a:srgbClr val="00B050"/>
                </a:solidFill>
                <a:latin typeface="Helvetica Neue" charset="0"/>
                <a:ea typeface="Helvetica Neue" charset="0"/>
                <a:cs typeface="Helvetica Neue" charset="0"/>
              </a:rPr>
              <a:t> state</a:t>
            </a:r>
            <a:endParaRPr lang="en-US" sz="2400" dirty="0">
              <a:solidFill>
                <a:srgbClr val="00B050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209183" y="4807017"/>
            <a:ext cx="45587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7030A0"/>
                </a:solidFill>
                <a:latin typeface="Helvetica Neue" charset="0"/>
                <a:ea typeface="Helvetica Neue" charset="0"/>
                <a:cs typeface="Helvetica Neue" charset="0"/>
              </a:rPr>
              <a:t>Optimize</a:t>
            </a:r>
            <a:r>
              <a:rPr lang="en-US" sz="2400" dirty="0" smtClean="0">
                <a:solidFill>
                  <a:srgbClr val="7030A0"/>
                </a:solidFill>
                <a:latin typeface="Helvetica Neue" charset="0"/>
                <a:ea typeface="Helvetica Neue" charset="0"/>
                <a:cs typeface="Helvetica Neue" charset="0"/>
              </a:rPr>
              <a:t> model parameters</a:t>
            </a:r>
            <a:endParaRPr lang="en-US" sz="2400" dirty="0">
              <a:solidFill>
                <a:srgbClr val="7030A0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7457659" y="1034367"/>
                <a:ext cx="4310271" cy="861774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3600" b="1" i="0" smtClean="0">
                        <a:latin typeface="Cambria Math" charset="0"/>
                      </a:rPr>
                      <m:t>𝚯</m:t>
                    </m:r>
                  </m:oMath>
                </a14:m>
                <a:r>
                  <a:rPr lang="en-US" sz="3600" b="1" dirty="0" smtClean="0"/>
                  <a:t>: </a:t>
                </a:r>
                <a:r>
                  <a:rPr lang="en-US" sz="3600" dirty="0" smtClean="0"/>
                  <a:t>model parameters</a:t>
                </a:r>
              </a:p>
              <a:p>
                <a:pPr algn="ctr"/>
                <a:r>
                  <a:rPr lang="en-US" sz="2000" dirty="0" smtClean="0"/>
                  <a:t>Depend on features</a:t>
                </a:r>
                <a:endParaRPr lang="en-US" sz="20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7659" y="1034367"/>
                <a:ext cx="4310271" cy="861774"/>
              </a:xfrm>
              <a:prstGeom prst="rect">
                <a:avLst/>
              </a:prstGeom>
              <a:blipFill rotWithShape="0">
                <a:blip r:embed="rId4"/>
                <a:stretch>
                  <a:fillRect t="-15385" r="-2257" b="-160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Group 14"/>
          <p:cNvGrpSpPr/>
          <p:nvPr/>
        </p:nvGrpSpPr>
        <p:grpSpPr>
          <a:xfrm>
            <a:off x="7209183" y="5268682"/>
            <a:ext cx="4775660" cy="877165"/>
            <a:chOff x="2456714" y="5300738"/>
            <a:chExt cx="4775660" cy="877165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439563" y="5388903"/>
              <a:ext cx="2745740" cy="408940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456714" y="5797843"/>
              <a:ext cx="4711439" cy="348004"/>
            </a:xfrm>
            <a:prstGeom prst="rect">
              <a:avLst/>
            </a:prstGeom>
          </p:spPr>
        </p:pic>
        <p:sp>
          <p:nvSpPr>
            <p:cNvPr id="14" name="Rectangle 13"/>
            <p:cNvSpPr/>
            <p:nvPr/>
          </p:nvSpPr>
          <p:spPr>
            <a:xfrm>
              <a:off x="2456714" y="5300738"/>
              <a:ext cx="4775660" cy="877165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371367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alk1" id="{86C65601-95D7-F343-9507-127D9DD56F92}" vid="{37429D41-E153-A643-B3A9-93432A7FA3A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talk1</Template>
  <TotalTime>2396</TotalTime>
  <Words>1011</Words>
  <Application>Microsoft Macintosh PowerPoint</Application>
  <PresentationFormat>Widescreen</PresentationFormat>
  <Paragraphs>223</Paragraphs>
  <Slides>23</Slides>
  <Notes>3</Notes>
  <HiddenSlides>1</HiddenSlides>
  <MMClips>1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4" baseType="lpstr">
      <vt:lpstr>Calibri</vt:lpstr>
      <vt:lpstr>Calibri Light</vt:lpstr>
      <vt:lpstr>Cambria Math</vt:lpstr>
      <vt:lpstr>DengXian Light</vt:lpstr>
      <vt:lpstr>Helvetica Neue</vt:lpstr>
      <vt:lpstr>Helvetica Neue</vt:lpstr>
      <vt:lpstr>Helvetica Neue Light</vt:lpstr>
      <vt:lpstr>Tahoma</vt:lpstr>
      <vt:lpstr>Wingdings</vt:lpstr>
      <vt:lpstr>Arial</vt:lpstr>
      <vt:lpstr>Office Theme</vt:lpstr>
      <vt:lpstr>Learning Combinatorial Optimization Algorithms over Graphs</vt:lpstr>
      <vt:lpstr>A motivational example</vt:lpstr>
      <vt:lpstr>Motivation</vt:lpstr>
      <vt:lpstr>Proposal: Learning Greedy Algorithms</vt:lpstr>
      <vt:lpstr>Problem Statement</vt:lpstr>
      <vt:lpstr>Challenge #1: How to Learn</vt:lpstr>
      <vt:lpstr>PowerPoint Presentation</vt:lpstr>
      <vt:lpstr>Reinforcement Learning Formulation</vt:lpstr>
      <vt:lpstr>Reinforcement Learning Algorithm</vt:lpstr>
      <vt:lpstr>Challenge #2: How to Represent</vt:lpstr>
      <vt:lpstr>Deep Node Representations</vt:lpstr>
      <vt:lpstr>Deep Node Representations</vt:lpstr>
      <vt:lpstr>Overall Framework</vt:lpstr>
      <vt:lpstr>Experimental Setup</vt:lpstr>
      <vt:lpstr>Results: Solution Quality [MVC - BA]</vt:lpstr>
      <vt:lpstr>Results: Solution Quality [MAXCUT - BA]</vt:lpstr>
      <vt:lpstr>Results: Solution Quality [TSP - clustered]</vt:lpstr>
      <vt:lpstr>Results: Realistic Instances</vt:lpstr>
      <vt:lpstr>Results: Algorithm Behavior</vt:lpstr>
      <vt:lpstr>Results: Algorithm Behavior</vt:lpstr>
      <vt:lpstr>PowerPoint Presentation</vt:lpstr>
      <vt:lpstr>PowerPoint Presentation</vt:lpstr>
      <vt:lpstr>Conclusion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Learning Combinatorial Optimization Algorithms over Graphs</dc:title>
  <dc:creator>Khalil, Elias B</dc:creator>
  <cp:lastModifiedBy>Dai, Hanjun</cp:lastModifiedBy>
  <cp:revision>120</cp:revision>
  <dcterms:created xsi:type="dcterms:W3CDTF">2017-10-21T01:09:33Z</dcterms:created>
  <dcterms:modified xsi:type="dcterms:W3CDTF">2017-11-08T17:17:23Z</dcterms:modified>
</cp:coreProperties>
</file>